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6" r:id="rId2"/>
    <p:sldId id="269" r:id="rId3"/>
    <p:sldId id="322" r:id="rId4"/>
    <p:sldId id="323" r:id="rId5"/>
    <p:sldId id="288" r:id="rId6"/>
    <p:sldId id="324" r:id="rId7"/>
    <p:sldId id="290" r:id="rId8"/>
    <p:sldId id="271" r:id="rId9"/>
    <p:sldId id="314" r:id="rId10"/>
    <p:sldId id="336" r:id="rId11"/>
    <p:sldId id="315" r:id="rId12"/>
    <p:sldId id="331" r:id="rId13"/>
    <p:sldId id="337" r:id="rId14"/>
    <p:sldId id="338" r:id="rId15"/>
    <p:sldId id="341" r:id="rId16"/>
    <p:sldId id="273" r:id="rId17"/>
    <p:sldId id="342" r:id="rId18"/>
    <p:sldId id="343" r:id="rId19"/>
    <p:sldId id="293" r:id="rId20"/>
    <p:sldId id="296" r:id="rId21"/>
    <p:sldId id="294" r:id="rId22"/>
    <p:sldId id="332" r:id="rId23"/>
    <p:sldId id="272" r:id="rId24"/>
    <p:sldId id="297" r:id="rId25"/>
    <p:sldId id="298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  <a:srgbClr val="FD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1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4BD5E9-F055-5D4C-A4A7-FDDFCD660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ED160-BAC2-1E68-F7F1-849E49CF02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D2EF-34D3-4C8C-BDB4-982167EC445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8578B-4187-1E3D-C4C2-A5B5252F0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CA988-63D3-F8FD-DABC-E9EF0B4DE8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9AD8B-22A2-49F8-897D-5DC5DE582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54E236-F51A-47D0-AAE9-24265AD43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r>
              <a:rPr lang="en-US" dirty="0"/>
              <a:t>/41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" y="111878"/>
            <a:ext cx="12063774" cy="1047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24" y="1242323"/>
            <a:ext cx="12013324" cy="493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621C9-AC00-BAAD-E49E-56E428E0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49" y="988141"/>
            <a:ext cx="5434519" cy="4695899"/>
          </a:xfrm>
        </p:spPr>
        <p:txBody>
          <a:bodyPr>
            <a:normAutofit/>
          </a:bodyPr>
          <a:lstStyle/>
          <a:p>
            <a:r>
              <a:rPr lang="en-US" dirty="0"/>
              <a:t>Objective: compete in the race while staying within the track (yellow dotted lines)</a:t>
            </a:r>
          </a:p>
          <a:p>
            <a:r>
              <a:rPr lang="en-US" dirty="0"/>
              <a:t>Rewards for:</a:t>
            </a:r>
          </a:p>
          <a:p>
            <a:pPr lvl="1"/>
            <a:r>
              <a:rPr lang="en-US" dirty="0"/>
              <a:t>Finishing the race quickly</a:t>
            </a:r>
          </a:p>
          <a:p>
            <a:pPr lvl="1"/>
            <a:r>
              <a:rPr lang="en-US" dirty="0"/>
              <a:t>Staying on track</a:t>
            </a:r>
          </a:p>
          <a:p>
            <a:pPr lvl="1"/>
            <a:r>
              <a:rPr lang="en-US" dirty="0"/>
              <a:t>Getting close enough to the green objects  (gold)</a:t>
            </a:r>
          </a:p>
          <a:p>
            <a:r>
              <a:rPr lang="en-US" dirty="0"/>
              <a:t>What it learns:</a:t>
            </a:r>
          </a:p>
          <a:p>
            <a:pPr lvl="1"/>
            <a:r>
              <a:rPr lang="en-US" dirty="0"/>
              <a:t>Forget the race, loop around and gather gold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04F9A-D80D-71BB-5557-F5120FB1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Reward functions for RL may not be well-designed</a:t>
            </a:r>
          </a:p>
        </p:txBody>
      </p:sp>
      <p:pic>
        <p:nvPicPr>
          <p:cNvPr id="4" name="reward-hacking">
            <a:hlinkClick r:id="" action="ppaction://media"/>
            <a:extLst>
              <a:ext uri="{FF2B5EF4-FFF2-40B4-BE49-F238E27FC236}">
                <a16:creationId xmlns:a16="http://schemas.microsoft.com/office/drawing/2014/main" id="{41F82BA8-FCCE-4290-C36A-52687A6C8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0382" y="855406"/>
            <a:ext cx="5584014" cy="44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F26CF5-14CC-0F55-4196-8DD84EC9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meaning of a symbolic automaton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3ABAB-9556-2CB6-E629-033C75F1B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19" y="2082800"/>
            <a:ext cx="8734425" cy="25050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1161A-98D6-E51F-478C-8FD0BD54597E}"/>
              </a:ext>
            </a:extLst>
          </p:cNvPr>
          <p:cNvCxnSpPr>
            <a:cxnSpLocks/>
          </p:cNvCxnSpPr>
          <p:nvPr/>
        </p:nvCxnSpPr>
        <p:spPr>
          <a:xfrm flipH="1">
            <a:off x="3281916" y="1623237"/>
            <a:ext cx="1183758" cy="694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9B6C67-473C-57AB-3D45-0843F3522236}"/>
              </a:ext>
            </a:extLst>
          </p:cNvPr>
          <p:cNvCxnSpPr>
            <a:cxnSpLocks/>
          </p:cNvCxnSpPr>
          <p:nvPr/>
        </p:nvCxnSpPr>
        <p:spPr>
          <a:xfrm>
            <a:off x="4557823" y="1623237"/>
            <a:ext cx="538717" cy="694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74E632-7663-A273-0C08-EE6BF6ED4A06}"/>
              </a:ext>
            </a:extLst>
          </p:cNvPr>
          <p:cNvSpPr txBox="1"/>
          <p:nvPr/>
        </p:nvSpPr>
        <p:spPr>
          <a:xfrm>
            <a:off x="2750288" y="1130303"/>
            <a:ext cx="430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Predicates used to evaluate the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MDP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C6B4E4-8B40-FDE7-ECC2-BD14C3F95518}"/>
                  </a:ext>
                </a:extLst>
              </p:cNvPr>
              <p:cNvSpPr txBox="1"/>
              <p:nvPr/>
            </p:nvSpPr>
            <p:spPr>
              <a:xfrm>
                <a:off x="822249" y="4391247"/>
                <a:ext cx="10434085" cy="1687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400">
                    <a:latin typeface="Cambria" panose="02040503050406030204" pitchFamily="18" charset="0"/>
                    <a:ea typeface="Cambria" panose="02040503050406030204" pitchFamily="18" charset="0"/>
                  </a:defRPr>
                </a:lvl1pPr>
                <a:lvl2pPr marL="685800" lvl="1" indent="-274320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000">
                    <a:latin typeface="Cambria" panose="02040503050406030204" pitchFamily="18" charset="0"/>
                    <a:ea typeface="Cambria" panose="02040503050406030204" pitchFamily="18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>
                    <a:latin typeface="Cambria" panose="02040503050406030204" pitchFamily="18" charset="0"/>
                    <a:ea typeface="Cambria" panose="02040503050406030204" pitchFamily="18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mbria" panose="02040503050406030204" pitchFamily="18" charset="0"/>
                    <a:ea typeface="Cambria" panose="02040503050406030204" pitchFamily="18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mbria" panose="02040503050406030204" pitchFamily="18" charset="0"/>
                    <a:ea typeface="Cambria" panose="02040503050406030204" pitchFamily="18" charset="0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Product MDP starts in 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accepting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C6B4E4-8B40-FDE7-ECC2-BD14C3F95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9" y="4391247"/>
                <a:ext cx="10434085" cy="1687032"/>
              </a:xfrm>
              <a:prstGeom prst="rect">
                <a:avLst/>
              </a:prstGeom>
              <a:blipFill>
                <a:blip r:embed="rId3"/>
                <a:stretch>
                  <a:fillRect l="-467" t="-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89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73120D-5FAE-42EE-B92A-FE63BB32A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786270"/>
            <a:ext cx="11699087" cy="322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Three main ideas </a:t>
            </a:r>
            <a:r>
              <a:rPr lang="en-US" sz="3200" dirty="0">
                <a:solidFill>
                  <a:srgbClr val="C00000"/>
                </a:solidFill>
              </a:rPr>
              <a:t>(details in [1])</a:t>
            </a:r>
            <a:r>
              <a:rPr lang="en-US" sz="3200" dirty="0"/>
              <a:t>:</a:t>
            </a:r>
          </a:p>
          <a:p>
            <a:pPr marL="868680" lvl="1" indent="-457200">
              <a:buAutoNum type="arabicPeriod"/>
            </a:pPr>
            <a:r>
              <a:rPr lang="en-US" sz="2800" dirty="0"/>
              <a:t>Imagine an implicit product between environment MDP and the symbolic automaton</a:t>
            </a:r>
          </a:p>
          <a:p>
            <a:pPr marL="868680" lvl="1" indent="-457200">
              <a:buFont typeface="+mj-lt"/>
              <a:buAutoNum type="arabicPeriod" startAt="2"/>
            </a:pPr>
            <a:r>
              <a:rPr lang="en-US" sz="2800" dirty="0"/>
              <a:t>Quantify how far a state in the product MDP is from an accept state</a:t>
            </a:r>
          </a:p>
          <a:p>
            <a:pPr marL="868680" lvl="1" indent="-457200">
              <a:buFont typeface="+mj-lt"/>
              <a:buAutoNum type="arabicPeriod" startAt="2"/>
            </a:pPr>
            <a:r>
              <a:rPr lang="en-US" sz="2800" dirty="0"/>
              <a:t>Define a </a:t>
            </a:r>
            <a:r>
              <a:rPr lang="en-US" sz="2800" i="1" dirty="0">
                <a:solidFill>
                  <a:srgbClr val="C00000"/>
                </a:solidFill>
              </a:rPr>
              <a:t>symbolic potential function</a:t>
            </a:r>
            <a:r>
              <a:rPr lang="en-US" sz="2800" dirty="0"/>
              <a:t> that incentivizes moving to a state with lower potential </a:t>
            </a:r>
          </a:p>
          <a:p>
            <a:pPr marL="411480" lvl="1" indent="0">
              <a:buNone/>
            </a:pPr>
            <a:endParaRPr lang="en-US" sz="2800" dirty="0"/>
          </a:p>
          <a:p>
            <a:pPr marL="411480" lvl="1" indent="0">
              <a:buNone/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AD773-6BDE-463E-8CF6-B5C165E2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 with symbolic automaton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5328-4780-4F13-8BB0-40534F43E37C}"/>
              </a:ext>
            </a:extLst>
          </p:cNvPr>
          <p:cNvSpPr txBox="1"/>
          <p:nvPr/>
        </p:nvSpPr>
        <p:spPr>
          <a:xfrm>
            <a:off x="0" y="5468596"/>
            <a:ext cx="112880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[1] Anand Balakrishnan, Stefan Jakšić, Edgar A. Aguilar, Dejan Ničković, Jyotirmoy V. Deshmukh, Model-Free Reinforcement Learning for Symbolic Automata-encoded Objectives, https://arxiv.org/abs/2202.02404 </a:t>
            </a:r>
          </a:p>
        </p:txBody>
      </p:sp>
    </p:spTree>
    <p:extLst>
      <p:ext uri="{BB962C8B-B14F-4D97-AF65-F5344CB8AC3E}">
        <p14:creationId xmlns:p14="http://schemas.microsoft.com/office/powerpoint/2010/main" val="216595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443C79-47B2-323E-DA15-CC828F2E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2" y="988142"/>
            <a:ext cx="6205766" cy="724814"/>
          </a:xfrm>
        </p:spPr>
        <p:txBody>
          <a:bodyPr/>
          <a:lstStyle/>
          <a:p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4A9D271-55AB-C47F-1AFC-C190B3C06D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Symbolic Subtask progress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4A9D271-55AB-C47F-1AFC-C190B3C06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95" t="-5738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01D0B8E-8C36-7777-C9F9-A5CE253D7296}"/>
              </a:ext>
            </a:extLst>
          </p:cNvPr>
          <p:cNvGrpSpPr/>
          <p:nvPr/>
        </p:nvGrpSpPr>
        <p:grpSpPr>
          <a:xfrm>
            <a:off x="166681" y="3167513"/>
            <a:ext cx="5254323" cy="3150890"/>
            <a:chOff x="479543" y="2175141"/>
            <a:chExt cx="5254323" cy="31508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AF87C53-A533-B0C0-0A46-56B486C1938A}"/>
                </a:ext>
              </a:extLst>
            </p:cNvPr>
            <p:cNvGrpSpPr/>
            <p:nvPr/>
          </p:nvGrpSpPr>
          <p:grpSpPr>
            <a:xfrm>
              <a:off x="479543" y="2302566"/>
              <a:ext cx="4393095" cy="2842479"/>
              <a:chOff x="2067339" y="2302566"/>
              <a:chExt cx="4393095" cy="28424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BC54B58B-77F2-6CEE-DE25-94F7321B08CB}"/>
                      </a:ext>
                    </a:extLst>
                  </p:cNvPr>
                  <p:cNvSpPr/>
                  <p:nvPr/>
                </p:nvSpPr>
                <p:spPr>
                  <a:xfrm>
                    <a:off x="2067339" y="2302566"/>
                    <a:ext cx="1139687" cy="11264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BC54B58B-77F2-6CEE-DE25-94F7321B08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339" y="2302566"/>
                    <a:ext cx="1139687" cy="112643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D2C7D75D-F15C-97F1-9CD7-29D724698977}"/>
                      </a:ext>
                    </a:extLst>
                  </p:cNvPr>
                  <p:cNvSpPr/>
                  <p:nvPr/>
                </p:nvSpPr>
                <p:spPr>
                  <a:xfrm>
                    <a:off x="5320747" y="2302566"/>
                    <a:ext cx="1139687" cy="11264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4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D2C7D75D-F15C-97F1-9CD7-29D724698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0747" y="2302566"/>
                    <a:ext cx="1139687" cy="112643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48FD71F-35E2-0DF1-0EEB-93FDABF4AA35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3207026" y="2865783"/>
                <a:ext cx="2113721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A2BB6F1-1B1F-7DDD-EB94-5F3FDC3D869A}"/>
                  </a:ext>
                </a:extLst>
              </p:cNvPr>
              <p:cNvCxnSpPr>
                <a:cxnSpLocks/>
                <a:stCxn id="5" idx="3"/>
                <a:endCxn id="12" idx="7"/>
              </p:cNvCxnSpPr>
              <p:nvPr/>
            </p:nvCxnSpPr>
            <p:spPr>
              <a:xfrm flipH="1">
                <a:off x="5090588" y="3264038"/>
                <a:ext cx="397062" cy="919535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3B1AE77-0AD3-86D6-9D95-66D7879A7875}"/>
                      </a:ext>
                    </a:extLst>
                  </p:cNvPr>
                  <p:cNvSpPr/>
                  <p:nvPr/>
                </p:nvSpPr>
                <p:spPr>
                  <a:xfrm>
                    <a:off x="4117804" y="4018611"/>
                    <a:ext cx="1139687" cy="11264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4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3B1AE77-0AD3-86D6-9D95-66D7879A7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7804" y="4018611"/>
                    <a:ext cx="1139687" cy="112643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C8C858-46A1-7BAD-6520-36AF9BC33C33}"/>
                    </a:ext>
                  </a:extLst>
                </p:cNvPr>
                <p:cNvSpPr txBox="1"/>
                <p:nvPr/>
              </p:nvSpPr>
              <p:spPr>
                <a:xfrm>
                  <a:off x="2356149" y="2175141"/>
                  <a:ext cx="598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C8C858-46A1-7BAD-6520-36AF9BC33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149" y="2175141"/>
                  <a:ext cx="59824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1E76A0-88E7-0F3B-5162-BE757C6D8E8C}"/>
                    </a:ext>
                  </a:extLst>
                </p:cNvPr>
                <p:cNvSpPr txBox="1"/>
                <p:nvPr/>
              </p:nvSpPr>
              <p:spPr>
                <a:xfrm>
                  <a:off x="4659000" y="3143935"/>
                  <a:ext cx="75559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1E76A0-88E7-0F3B-5162-BE757C6D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9000" y="3143935"/>
                  <a:ext cx="755591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77816F9-742A-6C80-963D-959B75F6536C}"/>
                    </a:ext>
                  </a:extLst>
                </p:cNvPr>
                <p:cNvSpPr/>
                <p:nvPr/>
              </p:nvSpPr>
              <p:spPr>
                <a:xfrm>
                  <a:off x="4594179" y="4199597"/>
                  <a:ext cx="1139687" cy="11264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77816F9-742A-6C80-963D-959B75F65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179" y="4199597"/>
                  <a:ext cx="1139687" cy="112643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7D5000-C1D8-4FB7-2427-8AC9F06232F7}"/>
                </a:ext>
              </a:extLst>
            </p:cNvPr>
            <p:cNvCxnSpPr>
              <a:cxnSpLocks/>
            </p:cNvCxnSpPr>
            <p:nvPr/>
          </p:nvCxnSpPr>
          <p:spPr>
            <a:xfrm>
              <a:off x="4595782" y="3361397"/>
              <a:ext cx="300660" cy="90580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E741AF2-7284-BB76-987C-60E1D3FCC31A}"/>
                    </a:ext>
                  </a:extLst>
                </p:cNvPr>
                <p:cNvSpPr txBox="1"/>
                <p:nvPr/>
              </p:nvSpPr>
              <p:spPr>
                <a:xfrm>
                  <a:off x="3009917" y="3217761"/>
                  <a:ext cx="75559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E741AF2-7284-BB76-987C-60E1D3FCC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917" y="3217761"/>
                  <a:ext cx="75559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FF01F1-9B00-0EAB-5C57-DCD98F86D2B3}"/>
                  </a:ext>
                </a:extLst>
              </p:cNvPr>
              <p:cNvSpPr txBox="1"/>
              <p:nvPr/>
            </p:nvSpPr>
            <p:spPr>
              <a:xfrm>
                <a:off x="1300246" y="1170991"/>
                <a:ext cx="9152683" cy="168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>
                                                    <a:latin typeface="Cambria Math" panose="02040503050406030204" pitchFamily="18" charset="0"/>
                                                  </a:rPr>
                                                  <m:t>Ψ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Ψ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>
                                                    <a:latin typeface="Cambria Math" panose="02040503050406030204" pitchFamily="18" charset="0"/>
                                                  </a:rPr>
                                                  <m:t>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𝑠𝑦𝑚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>
                                                    <a:latin typeface="Cambria Math" panose="02040503050406030204" pitchFamily="18" charset="0"/>
                                                  </a:rPr>
                                                  <m:t>Ψ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Ψ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>
                                                    <a:latin typeface="Cambria Math" panose="02040503050406030204" pitchFamily="18" charset="0"/>
                                                  </a:rPr>
                                                  <m:t>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𝑠𝑦𝑚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eqAr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FF01F1-9B00-0EAB-5C57-DCD98F86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46" y="1170991"/>
                <a:ext cx="9152683" cy="16878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5747F4-61D8-490E-6A7C-D942D89BE0B3}"/>
                  </a:ext>
                </a:extLst>
              </p:cNvPr>
              <p:cNvSpPr txBox="1"/>
              <p:nvPr/>
            </p:nvSpPr>
            <p:spPr>
              <a:xfrm>
                <a:off x="7038707" y="2891227"/>
                <a:ext cx="46382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 disjoint is the predicate that the next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MDP state must satisfy going onward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5747F4-61D8-490E-6A7C-D942D89BE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707" y="2891227"/>
                <a:ext cx="4638257" cy="646331"/>
              </a:xfrm>
              <a:prstGeom prst="rect">
                <a:avLst/>
              </a:prstGeom>
              <a:blipFill>
                <a:blip r:embed="rId11"/>
                <a:stretch>
                  <a:fillRect l="-1183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5994BE-E215-39B4-B1F9-F0CB96D0305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26890" y="2697902"/>
            <a:ext cx="1411817" cy="5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50BBDC-AA35-E16F-4A83-F2EF33356E7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038678" y="2108203"/>
            <a:ext cx="1000029" cy="1106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FD17FF-5767-A9D7-774D-3EA45767A121}"/>
                  </a:ext>
                </a:extLst>
              </p:cNvPr>
              <p:cNvSpPr txBox="1"/>
              <p:nvPr/>
            </p:nvSpPr>
            <p:spPr>
              <a:xfrm>
                <a:off x="5876587" y="3887078"/>
                <a:ext cx="6074408" cy="1229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𝑠𝑦𝑚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measures the minimum distance from </a:t>
                </a:r>
                <a:r>
                  <a:rPr lang="en-US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any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product state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get to an accepting state while going through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FD17FF-5767-A9D7-774D-3EA45767A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587" y="3887078"/>
                <a:ext cx="6074408" cy="1229504"/>
              </a:xfrm>
              <a:prstGeom prst="rect">
                <a:avLst/>
              </a:prstGeom>
              <a:blipFill>
                <a:blip r:embed="rId12"/>
                <a:stretch>
                  <a:fillRect l="-1506" t="-4478" r="-1606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75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75E50C-80FD-F025-E41A-1D99D8E01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020726"/>
                <a:ext cx="11699087" cy="289914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𝐴𝑐𝑐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0" dirty="0"/>
                  <a:t>Otherwise,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measures the minimum over all</a:t>
                </a:r>
                <a:r>
                  <a:rPr lang="en-US" baseline="30000" dirty="0"/>
                  <a:t>*</a:t>
                </a:r>
                <a:r>
                  <a:rPr lang="en-US" dirty="0"/>
                  <a:t> next states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cost for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execute the transition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				</a:t>
                </a:r>
                <a:r>
                  <a:rPr lang="en-US" sz="3200" b="1" dirty="0"/>
                  <a:t>+</a:t>
                </a:r>
                <a:endParaRPr lang="en-US" b="1" dirty="0"/>
              </a:p>
              <a:p>
                <a:pPr lvl="1"/>
                <a:r>
                  <a:rPr lang="en-US" dirty="0"/>
                  <a:t>the symbolic subtask progress achieved by going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[i.e.,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75E50C-80FD-F025-E41A-1D99D8E01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020726"/>
                <a:ext cx="11699087" cy="2899144"/>
              </a:xfrm>
              <a:blipFill>
                <a:blip r:embed="rId2"/>
                <a:stretch>
                  <a:fillRect l="-521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F1A517-CD17-976B-5308-02BCE872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Potential Function</a:t>
            </a:r>
          </a:p>
        </p:txBody>
      </p:sp>
    </p:spTree>
    <p:extLst>
      <p:ext uri="{BB962C8B-B14F-4D97-AF65-F5344CB8AC3E}">
        <p14:creationId xmlns:p14="http://schemas.microsoft.com/office/powerpoint/2010/main" val="392169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FD2C0-7A58-7141-30FD-88C4C6AB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Theorem [1]</a:t>
            </a:r>
            <a:r>
              <a:rPr lang="en-US" dirty="0"/>
              <a:t>: </a:t>
            </a:r>
          </a:p>
          <a:p>
            <a:pPr marL="914400" indent="0">
              <a:buNone/>
            </a:pPr>
            <a:r>
              <a:rPr lang="en-US" sz="2800" i="1" dirty="0"/>
              <a:t>Optimal policy found by an RL algorithm </a:t>
            </a:r>
            <a:r>
              <a:rPr lang="en-US" sz="2800" i="1" dirty="0" err="1"/>
              <a:t>w.r.t.</a:t>
            </a:r>
            <a:r>
              <a:rPr lang="en-US" sz="2800" i="1" dirty="0"/>
              <a:t> symbolic potential-based reward functions maximizes the probability of satisfying the automaton objective</a:t>
            </a:r>
            <a:r>
              <a:rPr lang="en-US" sz="2800" i="1" baseline="30000" dirty="0"/>
              <a:t>*</a:t>
            </a:r>
            <a:endParaRPr lang="en-US" sz="4000" i="1" dirty="0"/>
          </a:p>
          <a:p>
            <a:pPr marL="91440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*The automaton must have a terminally accepting state, e.g., any finitely bounded horizon STL specification  </a:t>
            </a:r>
            <a:endParaRPr lang="en-US" sz="2000" dirty="0">
              <a:solidFill>
                <a:srgbClr val="FF0000"/>
              </a:solidFill>
            </a:endParaRPr>
          </a:p>
          <a:p>
            <a:pPr marL="91440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914400" indent="0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850CE5-6628-9669-DDF8-C62E48C5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192" y="855406"/>
            <a:ext cx="5989982" cy="2331742"/>
          </a:xfrm>
        </p:spPr>
        <p:txBody>
          <a:bodyPr/>
          <a:lstStyle/>
          <a:p>
            <a:r>
              <a:rPr lang="en-US" dirty="0"/>
              <a:t>Patrol A and B with hard deadlines</a:t>
            </a:r>
          </a:p>
          <a:p>
            <a:r>
              <a:rPr lang="en-US" dirty="0"/>
              <a:t>Grid size: 4x4, Q-learning</a:t>
            </a:r>
          </a:p>
          <a:p>
            <a:r>
              <a:rPr lang="en-US" dirty="0"/>
              <a:t>Automaton has 277 nodes, 757 edges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75DC60-1EB8-7102-008E-0AE29A43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Patrolling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7E9B0-78A2-1952-0D62-2028714FA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04"/>
          <a:stretch/>
        </p:blipFill>
        <p:spPr>
          <a:xfrm>
            <a:off x="1557215" y="1520908"/>
            <a:ext cx="1683250" cy="1908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5AAC7-3425-097A-A172-C3C93C93F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9"/>
          <a:stretch/>
        </p:blipFill>
        <p:spPr>
          <a:xfrm>
            <a:off x="6315430" y="3065177"/>
            <a:ext cx="4492014" cy="3281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E8D76-647B-01A6-FE5A-F3F44C62024A}"/>
                  </a:ext>
                </a:extLst>
              </p:cNvPr>
              <p:cNvSpPr txBox="1"/>
              <p:nvPr/>
            </p:nvSpPr>
            <p:spPr>
              <a:xfrm>
                <a:off x="556676" y="3907850"/>
                <a:ext cx="3820405" cy="492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0,5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∧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0,5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E8D76-647B-01A6-FE5A-F3F44C620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76" y="3907850"/>
                <a:ext cx="3820405" cy="492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51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BAFA3-74EF-4248-883B-169B20F8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Reachability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43C9C-E87F-4142-A4F0-41B7FAF74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23" b="21849"/>
          <a:stretch/>
        </p:blipFill>
        <p:spPr>
          <a:xfrm>
            <a:off x="402037" y="950478"/>
            <a:ext cx="2390782" cy="526573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792B36-C37F-771B-FCFB-6FE9A996B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340" y="1020726"/>
            <a:ext cx="6464428" cy="2899144"/>
          </a:xfrm>
        </p:spPr>
        <p:txBody>
          <a:bodyPr>
            <a:normAutofit/>
          </a:bodyPr>
          <a:lstStyle/>
          <a:p>
            <a:r>
              <a:rPr lang="en-US" dirty="0"/>
              <a:t>Task: Reach A then B then C</a:t>
            </a:r>
          </a:p>
          <a:p>
            <a:r>
              <a:rPr lang="en-US" dirty="0"/>
              <a:t>Grid size: 25x25, Q-Learning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40FC8-64F7-BF83-C4AC-C9065DF71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43" y="2110941"/>
            <a:ext cx="5048250" cy="4105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148A65-9FAD-FB3C-6266-FFE8C11B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094" y="2470298"/>
            <a:ext cx="2069971" cy="20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3D69C-1C04-9DDD-11BB-9D36BCCC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74" y="1884845"/>
            <a:ext cx="4739317" cy="12890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6E7E84-5146-8F1B-1756-CC228D4A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in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B7B68-5792-723F-2B0D-27ACD164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27" y="3173896"/>
            <a:ext cx="2432809" cy="245206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A51463-7F76-8A92-AA34-2E73AD99B785}"/>
              </a:ext>
            </a:extLst>
          </p:cNvPr>
          <p:cNvSpPr txBox="1">
            <a:spLocks/>
          </p:cNvSpPr>
          <p:nvPr/>
        </p:nvSpPr>
        <p:spPr>
          <a:xfrm>
            <a:off x="5738192" y="855406"/>
            <a:ext cx="5989982" cy="2331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Reach D either through C or through A and B</a:t>
            </a:r>
          </a:p>
          <a:p>
            <a:r>
              <a:rPr lang="en-US" dirty="0"/>
              <a:t>Grid size: 16x16, Q-learning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FF089-1CDA-FF12-5930-F437AA9D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694" y="2721458"/>
            <a:ext cx="45053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24F1AF-A502-F12E-1696-6C695B62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85" y="2062264"/>
            <a:ext cx="11554483" cy="3621776"/>
          </a:xfrm>
        </p:spPr>
        <p:txBody>
          <a:bodyPr/>
          <a:lstStyle/>
          <a:p>
            <a:r>
              <a:rPr lang="en-US" dirty="0"/>
              <a:t>Larger environments, continuous state and action spaces?</a:t>
            </a:r>
          </a:p>
          <a:p>
            <a:pPr lvl="1"/>
            <a:r>
              <a:rPr lang="en-US" dirty="0"/>
              <a:t>Trying deep RL methods (tuning hyperparameters)</a:t>
            </a:r>
          </a:p>
          <a:p>
            <a:endParaRPr lang="en-US" dirty="0"/>
          </a:p>
          <a:p>
            <a:r>
              <a:rPr lang="en-US" dirty="0"/>
              <a:t>More complex specifications (with temporal nesting), longer time horizons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F6C8B-0599-28B5-B663-7285C1D6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45173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1B92B-5396-4420-84A7-17CEBE800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Learning from Demonstrations</a:t>
            </a:r>
          </a:p>
        </p:txBody>
      </p:sp>
    </p:spTree>
    <p:extLst>
      <p:ext uri="{BB962C8B-B14F-4D97-AF65-F5344CB8AC3E}">
        <p14:creationId xmlns:p14="http://schemas.microsoft.com/office/powerpoint/2010/main" val="391027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3E53F5-949B-497D-A44C-CE8B8D4D6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279" y="2832320"/>
            <a:ext cx="5438270" cy="810864"/>
          </a:xfrm>
        </p:spPr>
        <p:txBody>
          <a:bodyPr>
            <a:normAutofit/>
          </a:bodyPr>
          <a:lstStyle/>
          <a:p>
            <a:r>
              <a:rPr lang="en-US" dirty="0"/>
              <a:t>Current RL/Deep RL methods use state-based rewards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EDAC7-1504-4AB1-9F46-824021EA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C28FE1-2D37-4883-B8D8-A8125DDA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9" y="1912313"/>
            <a:ext cx="5620591" cy="265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7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BCDAAA-EB95-4182-90C1-739DD7C77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Philosophy: Give demos </a:t>
            </a:r>
            <a:r>
              <a:rPr lang="en-US" sz="2400" i="1" dirty="0"/>
              <a:t>and </a:t>
            </a:r>
            <a:r>
              <a:rPr lang="en-US" sz="2400" dirty="0"/>
              <a:t>high-level task objectives in your favorite temporal logic</a:t>
            </a:r>
          </a:p>
          <a:p>
            <a:r>
              <a:rPr lang="en-US" sz="2400" dirty="0"/>
              <a:t>If you have demonstrations, why do you need TL?</a:t>
            </a:r>
          </a:p>
          <a:p>
            <a:pPr lvl="1"/>
            <a:r>
              <a:rPr lang="en-US" sz="2000" dirty="0"/>
              <a:t>Most methods require human experts to give perfect demonstrations; humans are imperfect</a:t>
            </a:r>
          </a:p>
          <a:p>
            <a:pPr lvl="1"/>
            <a:r>
              <a:rPr lang="en-US" sz="2000" dirty="0"/>
              <a:t>Autonomous agent can only infer the desired intent from demonstrations</a:t>
            </a:r>
          </a:p>
          <a:p>
            <a:pPr lvl="1"/>
            <a:r>
              <a:rPr lang="en-US" sz="2000" dirty="0"/>
              <a:t>May require many demonstrations to learn close-to-optimal policy</a:t>
            </a:r>
          </a:p>
          <a:p>
            <a:r>
              <a:rPr lang="en-US" sz="2200" dirty="0"/>
              <a:t>If you have TL specs, why not just do reactive synthesis?</a:t>
            </a:r>
          </a:p>
          <a:p>
            <a:pPr lvl="1"/>
            <a:r>
              <a:rPr lang="en-US" sz="2000" dirty="0"/>
              <a:t>May require complete set of specifications, model of agent and environment dynamics</a:t>
            </a:r>
          </a:p>
          <a:p>
            <a:pPr lvl="1"/>
            <a:r>
              <a:rPr lang="en-US" sz="2000" dirty="0"/>
              <a:t>May be computationally intractable</a:t>
            </a:r>
          </a:p>
          <a:p>
            <a:endParaRPr lang="en-US" sz="2200" dirty="0"/>
          </a:p>
          <a:p>
            <a:r>
              <a:rPr lang="en-US" sz="2200" dirty="0"/>
              <a:t>TL specs give </a:t>
            </a:r>
            <a:r>
              <a:rPr lang="en-US" sz="2200" i="1" dirty="0"/>
              <a:t>what to accomplish ; </a:t>
            </a:r>
            <a:r>
              <a:rPr lang="en-US" sz="2200" dirty="0"/>
              <a:t>Demos give partial glimpse into </a:t>
            </a:r>
            <a:r>
              <a:rPr lang="en-US" sz="2200" i="1" dirty="0"/>
              <a:t>how to accomplish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1B0770-25A0-4A8C-B627-27B5B4C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LfD + Temporal Logic objectives</a:t>
            </a:r>
          </a:p>
        </p:txBody>
      </p:sp>
    </p:spTree>
    <p:extLst>
      <p:ext uri="{BB962C8B-B14F-4D97-AF65-F5344CB8AC3E}">
        <p14:creationId xmlns:p14="http://schemas.microsoft.com/office/powerpoint/2010/main" val="256129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A89D4-9224-4BE2-8DFB-489DFAB7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Many specs &amp; sub-optimal, noisy demonstrations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0C78FB0-8A7A-485E-B393-BB1465B4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536193"/>
            <a:ext cx="11549831" cy="4147848"/>
          </a:xfrm>
        </p:spPr>
        <p:txBody>
          <a:bodyPr>
            <a:normAutofit/>
          </a:bodyPr>
          <a:lstStyle/>
          <a:p>
            <a:r>
              <a:rPr lang="en-US" sz="2800" dirty="0"/>
              <a:t>There may be several specifications user wants to satisfy </a:t>
            </a:r>
          </a:p>
          <a:p>
            <a:pPr lvl="1"/>
            <a:r>
              <a:rPr lang="en-US" dirty="0"/>
              <a:t>Hard constraints specifying safety requirements</a:t>
            </a:r>
          </a:p>
          <a:p>
            <a:pPr lvl="1"/>
            <a:r>
              <a:rPr lang="en-US" dirty="0"/>
              <a:t>Soft constraints specifying performance objectives</a:t>
            </a:r>
            <a:endParaRPr lang="en-US" sz="2800" dirty="0"/>
          </a:p>
          <a:p>
            <a:r>
              <a:rPr lang="en-US" sz="2800" dirty="0"/>
              <a:t>Demonstrations may not be optimal</a:t>
            </a:r>
          </a:p>
          <a:p>
            <a:pPr lvl="1"/>
            <a:r>
              <a:rPr lang="en-US" dirty="0"/>
              <a:t>Demo could be just a non-demo (e.g., demonstrating a crash)</a:t>
            </a:r>
          </a:p>
          <a:p>
            <a:pPr lvl="1"/>
            <a:r>
              <a:rPr lang="en-US" dirty="0"/>
              <a:t>Demo may be sub-optimal (everyone in the race laps you twice)</a:t>
            </a:r>
          </a:p>
          <a:p>
            <a:r>
              <a:rPr lang="en-US" sz="2800" dirty="0"/>
              <a:t>Environments could be stochastic</a:t>
            </a:r>
          </a:p>
          <a:p>
            <a:r>
              <a:rPr lang="en-US" sz="2800" dirty="0"/>
              <a:t>State, Action spaces may be continuous</a:t>
            </a:r>
          </a:p>
          <a:p>
            <a:pPr marL="41148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545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A89D4-9224-4BE2-8DFB-489DFAB7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Inference from good and bad demonstrations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0C78FB0-8A7A-485E-B393-BB1465B4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792223"/>
            <a:ext cx="10920419" cy="3891817"/>
          </a:xfrm>
        </p:spPr>
        <p:txBody>
          <a:bodyPr>
            <a:normAutofit/>
          </a:bodyPr>
          <a:lstStyle/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2D4A42-152A-DF51-28B1-2B8998A20C5E}"/>
              </a:ext>
            </a:extLst>
          </p:cNvPr>
          <p:cNvSpPr txBox="1">
            <a:spLocks/>
          </p:cNvSpPr>
          <p:nvPr/>
        </p:nvSpPr>
        <p:spPr>
          <a:xfrm>
            <a:off x="166681" y="1173960"/>
            <a:ext cx="11549831" cy="45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Idea 1: </a:t>
            </a:r>
          </a:p>
          <a:p>
            <a:pPr lvl="1"/>
            <a:r>
              <a:rPr lang="en-US" sz="2600" dirty="0" err="1"/>
              <a:t>D.a.g</a:t>
            </a:r>
            <a:r>
              <a:rPr lang="en-US" sz="2600" dirty="0"/>
              <a:t>. that encodes relative priorities between specs: used to infer weights to use on specifications </a:t>
            </a:r>
          </a:p>
          <a:p>
            <a:pPr lvl="1"/>
            <a:r>
              <a:rPr lang="en-US" sz="2600" dirty="0"/>
              <a:t>Reward for states appearing in a demo is a weighted sum of spec robustness</a:t>
            </a:r>
          </a:p>
          <a:p>
            <a:pPr lvl="1"/>
            <a:r>
              <a:rPr lang="en-US" sz="2600" dirty="0"/>
              <a:t>Implicitly defines a priority/preference-aware desirability metric to rank demos</a:t>
            </a:r>
          </a:p>
          <a:p>
            <a:r>
              <a:rPr lang="en-US" sz="2800" dirty="0"/>
              <a:t>Idea 2:</a:t>
            </a:r>
          </a:p>
          <a:p>
            <a:pPr lvl="1"/>
            <a:r>
              <a:rPr lang="en-US" sz="2600" dirty="0"/>
              <a:t>Use function approximation (neural networks) to extend reward values to unexplored states and use environment stochasticity to reward “nearby” demos</a:t>
            </a:r>
          </a:p>
          <a:p>
            <a:endParaRPr lang="en-US" sz="2800" dirty="0"/>
          </a:p>
          <a:p>
            <a:pPr marL="411480" lvl="1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0026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A89D4-9224-4BE2-8DFB-489DFAB7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Demonstrations: case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0CD04-07E4-48CB-BE0E-73CA119D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" r="4659"/>
          <a:stretch/>
        </p:blipFill>
        <p:spPr>
          <a:xfrm>
            <a:off x="2530231" y="1584827"/>
            <a:ext cx="5499374" cy="2462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8EE01A-44C3-42E5-82EE-82471FFB9CBD}"/>
              </a:ext>
            </a:extLst>
          </p:cNvPr>
          <p:cNvSpPr txBox="1"/>
          <p:nvPr/>
        </p:nvSpPr>
        <p:spPr>
          <a:xfrm>
            <a:off x="217647" y="4607182"/>
            <a:ext cx="1134931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Additional information from specifications dramatically improves sample complexity</a:t>
            </a:r>
          </a:p>
        </p:txBody>
      </p:sp>
    </p:spTree>
    <p:extLst>
      <p:ext uri="{BB962C8B-B14F-4D97-AF65-F5344CB8AC3E}">
        <p14:creationId xmlns:p14="http://schemas.microsoft.com/office/powerpoint/2010/main" val="5642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CFD9C-23AD-4F63-A0BD-27095339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LfD: case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28308-038C-4431-924A-BF465391F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" r="3050"/>
          <a:stretch/>
        </p:blipFill>
        <p:spPr>
          <a:xfrm>
            <a:off x="508001" y="1966374"/>
            <a:ext cx="11468847" cy="2426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5B268-0720-4279-BA04-39542272BCAA}"/>
              </a:ext>
            </a:extLst>
          </p:cNvPr>
          <p:cNvSpPr txBox="1"/>
          <p:nvPr/>
        </p:nvSpPr>
        <p:spPr>
          <a:xfrm>
            <a:off x="484095" y="5018965"/>
            <a:ext cx="1134931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STL-based ranking of demonstrations allows demonstrations to be incomplete/bad</a:t>
            </a:r>
          </a:p>
        </p:txBody>
      </p:sp>
    </p:spTree>
    <p:extLst>
      <p:ext uri="{BB962C8B-B14F-4D97-AF65-F5344CB8AC3E}">
        <p14:creationId xmlns:p14="http://schemas.microsoft.com/office/powerpoint/2010/main" val="3385012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FB750-D140-42D4-A303-C7FA236C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LfD : case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0D17-003F-404A-A8D1-5F3C196F1D83}"/>
              </a:ext>
            </a:extLst>
          </p:cNvPr>
          <p:cNvSpPr txBox="1"/>
          <p:nvPr/>
        </p:nvSpPr>
        <p:spPr>
          <a:xfrm>
            <a:off x="359467" y="885995"/>
            <a:ext cx="657710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STL-based priority-aware ranking of demonstrations + NN/GP allows generalization in continuous, stochastic spaces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F2911-F0FB-42CD-9820-29136012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18" y="412636"/>
            <a:ext cx="4280982" cy="582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CCA8CB-D55D-4051-A6C3-C4ED54C5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80" y="2472890"/>
            <a:ext cx="2458015" cy="32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C283B-3BCF-A5D1-F8AC-249360814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530626"/>
            <a:ext cx="11699087" cy="4153414"/>
          </a:xfrm>
        </p:spPr>
        <p:txBody>
          <a:bodyPr/>
          <a:lstStyle/>
          <a:p>
            <a:r>
              <a:rPr lang="en-US" dirty="0"/>
              <a:t>Using Quality-Diversity algorithms for generating demonstrations</a:t>
            </a:r>
          </a:p>
          <a:p>
            <a:endParaRPr lang="en-US" dirty="0"/>
          </a:p>
          <a:p>
            <a:r>
              <a:rPr lang="en-US" dirty="0"/>
              <a:t>Demonstrations using HSR, other robot simulators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AD2E3-65B4-B933-202C-D471819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45971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70425B-8010-D985-767A-979ED8EB2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 agent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takes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Gets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the environment</a:t>
                </a:r>
              </a:p>
              <a:p>
                <a:pPr lvl="1"/>
                <a:r>
                  <a:rPr lang="en-US" dirty="0"/>
                  <a:t>(Probabilistically) moves it to some 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Assumes </a:t>
                </a:r>
                <a:r>
                  <a:rPr lang="en-US" dirty="0" err="1"/>
                  <a:t>Markovianity</a:t>
                </a:r>
                <a:r>
                  <a:rPr lang="en-US" dirty="0"/>
                  <a:t>: next state, reward depends only on current state</a:t>
                </a:r>
              </a:p>
              <a:p>
                <a:r>
                  <a:rPr lang="en-US" dirty="0"/>
                  <a:t>Learn a policy that maximizes the </a:t>
                </a:r>
                <a:r>
                  <a:rPr lang="en-US" i="1" dirty="0"/>
                  <a:t>payoff</a:t>
                </a:r>
                <a:r>
                  <a:rPr lang="en-US" dirty="0"/>
                  <a:t> or </a:t>
                </a:r>
                <a:r>
                  <a:rPr lang="en-US" i="1" dirty="0"/>
                  <a:t>return</a:t>
                </a:r>
                <a:endParaRPr lang="en-US" dirty="0"/>
              </a:p>
              <a:p>
                <a:r>
                  <a:rPr lang="en-US" dirty="0"/>
                  <a:t>Commonly used payoff: expected long-term discounted sum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Policies</a:t>
                </a:r>
              </a:p>
              <a:p>
                <a:pPr lvl="1"/>
                <a:r>
                  <a:rPr lang="en-US" dirty="0"/>
                  <a:t>Deterministic: Mapping from states to actions</a:t>
                </a:r>
              </a:p>
              <a:p>
                <a:pPr lvl="1"/>
                <a:r>
                  <a:rPr lang="en-US" dirty="0"/>
                  <a:t>Stochastic : Probability Distribution over actions conditioned on state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70425B-8010-D985-767A-979ED8EB2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EBF371-CDDB-869B-02A3-F70B3BF6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RL on 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89090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DEFBC8-9CDE-6D81-0952-A1F201324316}"/>
              </a:ext>
            </a:extLst>
          </p:cNvPr>
          <p:cNvSpPr/>
          <p:nvPr/>
        </p:nvSpPr>
        <p:spPr>
          <a:xfrm>
            <a:off x="6919303" y="2681323"/>
            <a:ext cx="1691297" cy="74352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2C904-D927-C926-0546-45A2B90DA8AF}"/>
              </a:ext>
            </a:extLst>
          </p:cNvPr>
          <p:cNvSpPr/>
          <p:nvPr/>
        </p:nvSpPr>
        <p:spPr>
          <a:xfrm>
            <a:off x="1485040" y="2728120"/>
            <a:ext cx="1691297" cy="74352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06F5B-FB1D-CB4D-76C0-A1BEA2E3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Temporal Logic specs induce non-</a:t>
            </a:r>
            <a:r>
              <a:rPr lang="en-US" dirty="0" err="1"/>
              <a:t>Markovianity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A53D6E-E5DB-3D10-0B6E-3FB3E646C66D}"/>
              </a:ext>
            </a:extLst>
          </p:cNvPr>
          <p:cNvCxnSpPr/>
          <p:nvPr/>
        </p:nvCxnSpPr>
        <p:spPr>
          <a:xfrm>
            <a:off x="2859932" y="3099881"/>
            <a:ext cx="5084323" cy="0"/>
          </a:xfrm>
          <a:prstGeom prst="line">
            <a:avLst/>
          </a:prstGeom>
          <a:ln w="793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1C7AC2-64EF-F0A5-3EE7-B269C8857FE6}"/>
                  </a:ext>
                </a:extLst>
              </p:cNvPr>
              <p:cNvSpPr txBox="1"/>
              <p:nvPr/>
            </p:nvSpPr>
            <p:spPr>
              <a:xfrm>
                <a:off x="3086959" y="2681323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1C7AC2-64EF-F0A5-3EE7-B269C885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959" y="2681323"/>
                <a:ext cx="53893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8E7F23-3B69-A3E4-A551-AC153C3C6645}"/>
                  </a:ext>
                </a:extLst>
              </p:cNvPr>
              <p:cNvSpPr txBox="1"/>
              <p:nvPr/>
            </p:nvSpPr>
            <p:spPr>
              <a:xfrm>
                <a:off x="6469750" y="2640073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8E7F23-3B69-A3E4-A551-AC153C3C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50" y="2640073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67723F-8FD1-4F15-57BF-6CABA4741391}"/>
              </a:ext>
            </a:extLst>
          </p:cNvPr>
          <p:cNvCxnSpPr/>
          <p:nvPr/>
        </p:nvCxnSpPr>
        <p:spPr>
          <a:xfrm>
            <a:off x="3356424" y="2977628"/>
            <a:ext cx="0" cy="274320"/>
          </a:xfrm>
          <a:prstGeom prst="straightConnector1">
            <a:avLst/>
          </a:prstGeom>
          <a:ln w="25400">
            <a:solidFill>
              <a:srgbClr val="FF090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BEE0FA-2098-304B-66FD-18B4F0707FAC}"/>
              </a:ext>
            </a:extLst>
          </p:cNvPr>
          <p:cNvCxnSpPr/>
          <p:nvPr/>
        </p:nvCxnSpPr>
        <p:spPr>
          <a:xfrm>
            <a:off x="6810247" y="2969969"/>
            <a:ext cx="0" cy="274320"/>
          </a:xfrm>
          <a:prstGeom prst="straightConnector1">
            <a:avLst/>
          </a:prstGeom>
          <a:ln w="25400">
            <a:solidFill>
              <a:srgbClr val="FF090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84B5AA-74BE-4055-5A56-09513605FE92}"/>
              </a:ext>
            </a:extLst>
          </p:cNvPr>
          <p:cNvCxnSpPr/>
          <p:nvPr/>
        </p:nvCxnSpPr>
        <p:spPr>
          <a:xfrm>
            <a:off x="5161346" y="2991742"/>
            <a:ext cx="0" cy="274320"/>
          </a:xfrm>
          <a:prstGeom prst="straightConnector1">
            <a:avLst/>
          </a:prstGeom>
          <a:ln w="25400">
            <a:solidFill>
              <a:srgbClr val="FF090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F94A5-A6EE-B1BD-672C-E27916D33868}"/>
                  </a:ext>
                </a:extLst>
              </p:cNvPr>
              <p:cNvSpPr txBox="1"/>
              <p:nvPr/>
            </p:nvSpPr>
            <p:spPr>
              <a:xfrm>
                <a:off x="4974382" y="263871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F94A5-A6EE-B1BD-672C-E27916D3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82" y="2638713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154D52CA-B93F-0C21-1E1D-4367D6B3C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t="14226" r="69909" b="10041"/>
          <a:stretch/>
        </p:blipFill>
        <p:spPr bwMode="auto">
          <a:xfrm>
            <a:off x="4934293" y="3295957"/>
            <a:ext cx="487243" cy="64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99096-C4AB-D7D4-0F8E-C420DB56EACE}"/>
                  </a:ext>
                </a:extLst>
              </p:cNvPr>
              <p:cNvSpPr txBox="1"/>
              <p:nvPr/>
            </p:nvSpPr>
            <p:spPr>
              <a:xfrm>
                <a:off x="2190704" y="1208435"/>
                <a:ext cx="6084423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Specification: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&lt;−1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99096-C4AB-D7D4-0F8E-C420DB56E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04" y="1208435"/>
                <a:ext cx="6084423" cy="645048"/>
              </a:xfrm>
              <a:prstGeom prst="rect">
                <a:avLst/>
              </a:prstGeom>
              <a:blipFill>
                <a:blip r:embed="rId6"/>
                <a:stretch>
                  <a:fillRect l="-150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7521D3-9512-15AD-A284-C943A00924F9}"/>
                  </a:ext>
                </a:extLst>
              </p:cNvPr>
              <p:cNvSpPr txBox="1"/>
              <p:nvPr/>
            </p:nvSpPr>
            <p:spPr>
              <a:xfrm>
                <a:off x="2133954" y="4840703"/>
                <a:ext cx="2251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Policy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7521D3-9512-15AD-A284-C943A009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54" y="4840703"/>
                <a:ext cx="2251514" cy="461665"/>
              </a:xfrm>
              <a:prstGeom prst="rect">
                <a:avLst/>
              </a:prstGeom>
              <a:blipFill>
                <a:blip r:embed="rId7"/>
                <a:stretch>
                  <a:fillRect l="-4065" t="-10526" r="-352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DE7C0BF-617B-D4B6-E7FF-8BA2955B086E}"/>
              </a:ext>
            </a:extLst>
          </p:cNvPr>
          <p:cNvSpPr txBox="1"/>
          <p:nvPr/>
        </p:nvSpPr>
        <p:spPr>
          <a:xfrm>
            <a:off x="2133954" y="4009706"/>
            <a:ext cx="6296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States: positions on the number line at 0.1 units, </a:t>
            </a:r>
          </a:p>
          <a:p>
            <a:r>
              <a:rPr lang="en-US" sz="2400" dirty="0"/>
              <a:t>Actions: Go left 0.1 units, Go right 0.1 units</a:t>
            </a:r>
          </a:p>
        </p:txBody>
      </p:sp>
    </p:spTree>
    <p:extLst>
      <p:ext uri="{BB962C8B-B14F-4D97-AF65-F5344CB8AC3E}">
        <p14:creationId xmlns:p14="http://schemas.microsoft.com/office/powerpoint/2010/main" val="360461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15E75-26FF-4076-B6B3-B973A26A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Hot topic!</a:t>
            </a:r>
          </a:p>
          <a:p>
            <a:r>
              <a:rPr lang="en-US" sz="2000" dirty="0"/>
              <a:t>Several recent papers:</a:t>
            </a:r>
          </a:p>
          <a:p>
            <a:pPr lvl="1"/>
            <a:r>
              <a:rPr lang="en-US" sz="1200" dirty="0"/>
              <a:t>Bruno </a:t>
            </a:r>
            <a:r>
              <a:rPr lang="en-US" sz="1200" dirty="0" err="1"/>
              <a:t>Lacerda</a:t>
            </a:r>
            <a:r>
              <a:rPr lang="en-US" sz="1200" dirty="0"/>
              <a:t>, David Parker, and Nick Hawes. Optimal policy generation for partially satisfiable co-safe LTL specifications. IJCAI 2015.</a:t>
            </a:r>
          </a:p>
          <a:p>
            <a:pPr lvl="1"/>
            <a:r>
              <a:rPr lang="en-US" sz="1200" dirty="0"/>
              <a:t>Meng Guo and Michael M </a:t>
            </a:r>
            <a:r>
              <a:rPr lang="en-US" sz="1200" dirty="0" err="1"/>
              <a:t>Zavlanos</a:t>
            </a:r>
            <a:r>
              <a:rPr lang="en-US" sz="1200" dirty="0"/>
              <a:t>. Probabilistic motion planning under temporal tasks and soft constraints. IEEE TAC 2018.</a:t>
            </a:r>
          </a:p>
          <a:p>
            <a:pPr lvl="1"/>
            <a:r>
              <a:rPr lang="en-US" sz="1200" dirty="0"/>
              <a:t>Ronen </a:t>
            </a:r>
            <a:r>
              <a:rPr lang="en-US" sz="1200" dirty="0" err="1"/>
              <a:t>Brafman</a:t>
            </a:r>
            <a:r>
              <a:rPr lang="en-US" sz="1200" dirty="0"/>
              <a:t>, Giuseppe De Giacomo, and Fabio Patrizi. </a:t>
            </a:r>
            <a:r>
              <a:rPr lang="en-US" sz="1200" dirty="0" err="1"/>
              <a:t>LTLf</a:t>
            </a:r>
            <a:r>
              <a:rPr lang="en-US" sz="1200" dirty="0"/>
              <a:t>/</a:t>
            </a:r>
            <a:r>
              <a:rPr lang="en-US" sz="1200" dirty="0" err="1"/>
              <a:t>LDLf</a:t>
            </a:r>
            <a:r>
              <a:rPr lang="en-US" sz="1200" dirty="0"/>
              <a:t> non-</a:t>
            </a:r>
            <a:r>
              <a:rPr lang="en-US" sz="1200" dirty="0" err="1"/>
              <a:t>markovian</a:t>
            </a:r>
            <a:r>
              <a:rPr lang="en-US" sz="1200" dirty="0"/>
              <a:t> rewards. AAAI 2018.</a:t>
            </a:r>
          </a:p>
          <a:p>
            <a:pPr lvl="1"/>
            <a:r>
              <a:rPr lang="en-US" sz="1200" dirty="0" err="1"/>
              <a:t>Mohammadhosein</a:t>
            </a:r>
            <a:r>
              <a:rPr lang="en-US" sz="1200" dirty="0"/>
              <a:t> </a:t>
            </a:r>
            <a:r>
              <a:rPr lang="en-US" sz="1200" dirty="0" err="1"/>
              <a:t>Hasanbeig</a:t>
            </a:r>
            <a:r>
              <a:rPr lang="en-US" sz="1200" dirty="0"/>
              <a:t>, Alessandro Abate, and Daniel </a:t>
            </a:r>
            <a:r>
              <a:rPr lang="en-US" sz="1200" dirty="0" err="1"/>
              <a:t>Kroening</a:t>
            </a:r>
            <a:r>
              <a:rPr lang="en-US" sz="1200" dirty="0"/>
              <a:t>. Logically-Constrained Reinforcement Learning. </a:t>
            </a:r>
            <a:r>
              <a:rPr lang="en-US" sz="1200" dirty="0" err="1"/>
              <a:t>arXiv</a:t>
            </a:r>
            <a:r>
              <a:rPr lang="en-US" sz="1200" dirty="0"/>
              <a:t> 2018.</a:t>
            </a:r>
          </a:p>
          <a:p>
            <a:pPr lvl="1"/>
            <a:r>
              <a:rPr lang="en-US" sz="1200" dirty="0"/>
              <a:t>Ernst Moritz Hahn, Mateo Perez, Sven </a:t>
            </a:r>
            <a:r>
              <a:rPr lang="en-US" sz="1200" dirty="0" err="1"/>
              <a:t>Schewe</a:t>
            </a:r>
            <a:r>
              <a:rPr lang="en-US" sz="1200" dirty="0"/>
              <a:t>, Fabio </a:t>
            </a:r>
            <a:r>
              <a:rPr lang="en-US" sz="1200" dirty="0" err="1"/>
              <a:t>Somenzi</a:t>
            </a:r>
            <a:r>
              <a:rPr lang="en-US" sz="1200" dirty="0"/>
              <a:t>, Ashutosh Trivedi, and Dominik </a:t>
            </a:r>
            <a:r>
              <a:rPr lang="en-US" sz="1200" dirty="0" err="1"/>
              <a:t>Wojtczak</a:t>
            </a:r>
            <a:r>
              <a:rPr lang="en-US" sz="1200" dirty="0"/>
              <a:t>. Omega-Regular Objectives in Model-Free Reinforcement Learning. TACAS 2019.</a:t>
            </a:r>
          </a:p>
          <a:p>
            <a:pPr lvl="1"/>
            <a:r>
              <a:rPr lang="en-US" sz="1200" dirty="0"/>
              <a:t>Kishor </a:t>
            </a:r>
            <a:r>
              <a:rPr lang="en-US" sz="1200" dirty="0" err="1"/>
              <a:t>Jothimurugan</a:t>
            </a:r>
            <a:r>
              <a:rPr lang="en-US" sz="1200" dirty="0"/>
              <a:t>, Suguman Bansal, Osbert Bastani, and Rajeev Alur. Compositional Reinforcement Learning from Logical Specifications, </a:t>
            </a:r>
            <a:r>
              <a:rPr lang="en-US" sz="1200" dirty="0" err="1"/>
              <a:t>NeurIPS</a:t>
            </a:r>
            <a:r>
              <a:rPr lang="en-US" sz="1200" dirty="0"/>
              <a:t> 2021.</a:t>
            </a:r>
          </a:p>
          <a:p>
            <a:pPr lvl="1"/>
            <a:r>
              <a:rPr lang="en-US" sz="1200" dirty="0"/>
              <a:t>Krishna C Kalagarla, Rahul Jain, and Pierluigi Nuzzo. Synthesis of discounted-reward optimal policies for Markov decision processes under linear temporal logic specifications, </a:t>
            </a:r>
            <a:r>
              <a:rPr lang="en-US" sz="1200" dirty="0" err="1"/>
              <a:t>arXiv</a:t>
            </a:r>
            <a:r>
              <a:rPr lang="en-US" sz="1200" dirty="0"/>
              <a:t> 2020.</a:t>
            </a:r>
          </a:p>
          <a:p>
            <a:pPr lvl="1"/>
            <a:r>
              <a:rPr lang="en-US" sz="1200" dirty="0">
                <a:effectLst/>
                <a:cs typeface="Mangal" panose="02040503050203030202" pitchFamily="18" charset="0"/>
              </a:rPr>
              <a:t>W. Liu, N. </a:t>
            </a:r>
            <a:r>
              <a:rPr lang="en-US" sz="1200" dirty="0" err="1">
                <a:effectLst/>
                <a:cs typeface="Mangal" panose="02040503050203030202" pitchFamily="18" charset="0"/>
              </a:rPr>
              <a:t>Mehdipour</a:t>
            </a:r>
            <a:r>
              <a:rPr lang="en-US" sz="1200" dirty="0">
                <a:effectLst/>
                <a:cs typeface="Mangal" panose="02040503050203030202" pitchFamily="18" charset="0"/>
              </a:rPr>
              <a:t>, and C. Belta, “Recurrent Neural Network Controllers for Signal Temporal Logic Specifications Subject to Safety Constraints,” IEEE Control Systems Letters, vol. 6, pp. 91–96, 2022, </a:t>
            </a:r>
            <a:r>
              <a:rPr lang="en-US" sz="1200" dirty="0" err="1">
                <a:effectLst/>
                <a:cs typeface="Mangal" panose="02040503050203030202" pitchFamily="18" charset="0"/>
              </a:rPr>
              <a:t>doi</a:t>
            </a:r>
            <a:r>
              <a:rPr lang="en-US" sz="1200" dirty="0">
                <a:effectLst/>
                <a:cs typeface="Mangal" panose="02040503050203030202" pitchFamily="18" charset="0"/>
              </a:rPr>
              <a:t>: 10.1109/LCSYS.2021.3049917. </a:t>
            </a:r>
          </a:p>
          <a:p>
            <a:pPr marL="685800" lvl="2">
              <a:spcBef>
                <a:spcPts val="0"/>
              </a:spcBef>
            </a:pPr>
            <a:r>
              <a:rPr lang="en-US" sz="1200" dirty="0">
                <a:effectLst/>
                <a:cs typeface="Mangal" panose="02040503050203030202" pitchFamily="18" charset="0"/>
              </a:rPr>
              <a:t>C. Sun, X. Li, and C. Belta, “Automata Guided Semi-Decentralized Multi-Agent Reinforcement Learning,” in 2020 American Control Conference (ACC), Jul. 2020, pp. 3900–3905. </a:t>
            </a:r>
            <a:r>
              <a:rPr lang="en-US" sz="1200" dirty="0" err="1">
                <a:effectLst/>
                <a:cs typeface="Mangal" panose="02040503050203030202" pitchFamily="18" charset="0"/>
              </a:rPr>
              <a:t>doi</a:t>
            </a:r>
            <a:r>
              <a:rPr lang="en-US" sz="1200" dirty="0">
                <a:effectLst/>
                <a:cs typeface="Mangal" panose="02040503050203030202" pitchFamily="18" charset="0"/>
              </a:rPr>
              <a:t>: 10.23919/ACC45564.2020.9147704.</a:t>
            </a:r>
          </a:p>
          <a:p>
            <a:pPr marL="685800" lvl="2">
              <a:spcBef>
                <a:spcPts val="0"/>
              </a:spcBef>
            </a:pPr>
            <a:r>
              <a:rPr lang="en-US" sz="1200" dirty="0">
                <a:effectLst/>
                <a:cs typeface="Mangal" panose="02040503050203030202" pitchFamily="18" charset="0"/>
              </a:rPr>
              <a:t>X. Li, Z. </a:t>
            </a:r>
            <a:r>
              <a:rPr lang="en-US" sz="1200" dirty="0" err="1">
                <a:effectLst/>
                <a:cs typeface="Mangal" panose="02040503050203030202" pitchFamily="18" charset="0"/>
              </a:rPr>
              <a:t>Serlin</a:t>
            </a:r>
            <a:r>
              <a:rPr lang="en-US" sz="1200" dirty="0">
                <a:effectLst/>
                <a:cs typeface="Mangal" panose="02040503050203030202" pitchFamily="18" charset="0"/>
              </a:rPr>
              <a:t>, G. Yang, and C. Belta, “A formal methods approach to interpretable reinforcement learning for robotic planning,” Science Robotics, vol. 4, no. 37, Dec. 2019, </a:t>
            </a:r>
            <a:r>
              <a:rPr lang="en-US" sz="1200" dirty="0" err="1">
                <a:effectLst/>
                <a:cs typeface="Mangal" panose="02040503050203030202" pitchFamily="18" charset="0"/>
              </a:rPr>
              <a:t>doi</a:t>
            </a:r>
            <a:r>
              <a:rPr lang="en-US" sz="1200" dirty="0">
                <a:effectLst/>
                <a:cs typeface="Mangal" panose="02040503050203030202" pitchFamily="18" charset="0"/>
              </a:rPr>
              <a:t>: 10.1126/scirobotics.aay6276.  </a:t>
            </a:r>
          </a:p>
          <a:p>
            <a:pPr marL="685800" lvl="2">
              <a:spcBef>
                <a:spcPts val="0"/>
              </a:spcBef>
            </a:pPr>
            <a:r>
              <a:rPr lang="en-US" sz="1200" dirty="0">
                <a:effectLst/>
                <a:cs typeface="Mangal" panose="02040503050203030202" pitchFamily="18" charset="0"/>
              </a:rPr>
              <a:t>X. Li, Y. Ma, and C. Belta, “Automata-Guided Hierarchical Reinforcement Learning for Skill Composition,” arXiv:1711.00129 [cs], May 2018, Accessed: Dec. 12, 2021. [Online].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3CC424-49FB-4642-8347-0E4291EB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from logical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79884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2B7AE4-C10D-88A5-20CD-B490EE166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Main idea: Consider the implicit product space of the original environment MDP and an automaton representation of the spec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Some ideas explored:</a:t>
                </a:r>
              </a:p>
              <a:p>
                <a:pPr lvl="1"/>
                <a:r>
                  <a:rPr lang="en-US" dirty="0"/>
                  <a:t>Convert satisfaction of a temporal logic property into a 0/1 reward with special handling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property satisfaction</a:t>
                </a:r>
              </a:p>
              <a:p>
                <a:pPr lvl="1"/>
                <a:r>
                  <a:rPr lang="en-US" dirty="0"/>
                  <a:t>Convert temporal specifications into mixed integer linear programs and solve training using optimization</a:t>
                </a:r>
              </a:p>
              <a:p>
                <a:pPr lvl="1"/>
                <a:r>
                  <a:rPr lang="en-US" dirty="0"/>
                  <a:t>Break specifications into sub-goals and train each sub-goal sequentially</a:t>
                </a:r>
              </a:p>
              <a:p>
                <a:pPr lvl="1"/>
                <a:r>
                  <a:rPr lang="en-US" dirty="0"/>
                  <a:t>Use reward signals based on temporal logic robustness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2B7AE4-C10D-88A5-20CD-B490EE166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A12C637-C86A-0305-4597-1A0601A7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from Logical Specifications (LTL, STL, MTL)</a:t>
            </a:r>
          </a:p>
        </p:txBody>
      </p:sp>
    </p:spTree>
    <p:extLst>
      <p:ext uri="{BB962C8B-B14F-4D97-AF65-F5344CB8AC3E}">
        <p14:creationId xmlns:p14="http://schemas.microsoft.com/office/powerpoint/2010/main" val="368217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23FAAFE-D797-4BB8-943F-9BDC17B91261}"/>
              </a:ext>
            </a:extLst>
          </p:cNvPr>
          <p:cNvSpPr/>
          <p:nvPr/>
        </p:nvSpPr>
        <p:spPr>
          <a:xfrm>
            <a:off x="8480211" y="1697875"/>
            <a:ext cx="1416065" cy="34795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B04C0B-3AAC-4D36-9A68-F4CF5EBE3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1"/>
            <a:ext cx="7109631" cy="4695899"/>
          </a:xfrm>
        </p:spPr>
        <p:txBody>
          <a:bodyPr/>
          <a:lstStyle/>
          <a:p>
            <a:r>
              <a:rPr lang="en-US" dirty="0"/>
              <a:t>Robust satisfaction semantics, but interpreted over a bounded horizon (ala MPC)</a:t>
            </a:r>
          </a:p>
          <a:p>
            <a:r>
              <a:rPr lang="en-US" dirty="0"/>
              <a:t>During RL procedure: </a:t>
            </a:r>
          </a:p>
          <a:p>
            <a:pPr lvl="1"/>
            <a:r>
              <a:rPr lang="en-US" dirty="0"/>
              <a:t>Compute the robust satisfaction over k-step trajectory fragment rollout</a:t>
            </a:r>
          </a:p>
          <a:p>
            <a:pPr lvl="1"/>
            <a:r>
              <a:rPr lang="en-US" dirty="0"/>
              <a:t>Use that as a reward</a:t>
            </a:r>
          </a:p>
          <a:p>
            <a:r>
              <a:rPr lang="en-US" dirty="0"/>
              <a:t>Intuition: we want to reward satisfying the STL formula over the rollout horizon and penalize not satisfying it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3A247-0152-407D-84BD-F4398D26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horizon nominal robustness [IROS 2019]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F829C4-C3AE-4AFA-BB42-81F8F57280B7}"/>
              </a:ext>
            </a:extLst>
          </p:cNvPr>
          <p:cNvSpPr/>
          <p:nvPr/>
        </p:nvSpPr>
        <p:spPr>
          <a:xfrm>
            <a:off x="8501332" y="3456160"/>
            <a:ext cx="2363638" cy="403515"/>
          </a:xfrm>
          <a:custGeom>
            <a:avLst/>
            <a:gdLst>
              <a:gd name="connsiteX0" fmla="*/ 0 w 2665562"/>
              <a:gd name="connsiteY0" fmla="*/ 101591 h 403515"/>
              <a:gd name="connsiteX1" fmla="*/ 621102 w 2665562"/>
              <a:gd name="connsiteY1" fmla="*/ 6700 h 403515"/>
              <a:gd name="connsiteX2" fmla="*/ 940279 w 2665562"/>
              <a:gd name="connsiteY2" fmla="*/ 265493 h 403515"/>
              <a:gd name="connsiteX3" fmla="*/ 1500996 w 2665562"/>
              <a:gd name="connsiteY3" fmla="*/ 15327 h 403515"/>
              <a:gd name="connsiteX4" fmla="*/ 1906438 w 2665562"/>
              <a:gd name="connsiteY4" fmla="*/ 360383 h 403515"/>
              <a:gd name="connsiteX5" fmla="*/ 2518913 w 2665562"/>
              <a:gd name="connsiteY5" fmla="*/ 291372 h 403515"/>
              <a:gd name="connsiteX6" fmla="*/ 2665562 w 2665562"/>
              <a:gd name="connsiteY6" fmla="*/ 403515 h 40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5562" h="403515">
                <a:moveTo>
                  <a:pt x="0" y="101591"/>
                </a:moveTo>
                <a:cubicBezTo>
                  <a:pt x="232194" y="40487"/>
                  <a:pt x="464389" y="-20617"/>
                  <a:pt x="621102" y="6700"/>
                </a:cubicBezTo>
                <a:cubicBezTo>
                  <a:pt x="777815" y="34017"/>
                  <a:pt x="793630" y="264055"/>
                  <a:pt x="940279" y="265493"/>
                </a:cubicBezTo>
                <a:cubicBezTo>
                  <a:pt x="1086928" y="266931"/>
                  <a:pt x="1339970" y="-488"/>
                  <a:pt x="1500996" y="15327"/>
                </a:cubicBezTo>
                <a:cubicBezTo>
                  <a:pt x="1662022" y="31142"/>
                  <a:pt x="1736785" y="314376"/>
                  <a:pt x="1906438" y="360383"/>
                </a:cubicBezTo>
                <a:cubicBezTo>
                  <a:pt x="2076091" y="406390"/>
                  <a:pt x="2392392" y="284183"/>
                  <a:pt x="2518913" y="291372"/>
                </a:cubicBezTo>
                <a:cubicBezTo>
                  <a:pt x="2645434" y="298561"/>
                  <a:pt x="2655498" y="351038"/>
                  <a:pt x="2665562" y="40351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EC92433-EE01-449E-9BC7-0F0FD8BD70F7}"/>
              </a:ext>
            </a:extLst>
          </p:cNvPr>
          <p:cNvSpPr/>
          <p:nvPr/>
        </p:nvSpPr>
        <p:spPr>
          <a:xfrm>
            <a:off x="8582757" y="4091174"/>
            <a:ext cx="2386661" cy="1396837"/>
          </a:xfrm>
          <a:custGeom>
            <a:avLst/>
            <a:gdLst>
              <a:gd name="connsiteX0" fmla="*/ 0 w 2329132"/>
              <a:gd name="connsiteY0" fmla="*/ 0 h 1371662"/>
              <a:gd name="connsiteX1" fmla="*/ 327803 w 2329132"/>
              <a:gd name="connsiteY1" fmla="*/ 276045 h 1371662"/>
              <a:gd name="connsiteX2" fmla="*/ 1173192 w 2329132"/>
              <a:gd name="connsiteY2" fmla="*/ 560717 h 1371662"/>
              <a:gd name="connsiteX3" fmla="*/ 1570007 w 2329132"/>
              <a:gd name="connsiteY3" fmla="*/ 1371600 h 1371662"/>
              <a:gd name="connsiteX4" fmla="*/ 2329132 w 2329132"/>
              <a:gd name="connsiteY4" fmla="*/ 595222 h 13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9132" h="1371662">
                <a:moveTo>
                  <a:pt x="0" y="0"/>
                </a:moveTo>
                <a:cubicBezTo>
                  <a:pt x="66135" y="91296"/>
                  <a:pt x="132271" y="182592"/>
                  <a:pt x="327803" y="276045"/>
                </a:cubicBezTo>
                <a:cubicBezTo>
                  <a:pt x="523335" y="369498"/>
                  <a:pt x="966158" y="378124"/>
                  <a:pt x="1173192" y="560717"/>
                </a:cubicBezTo>
                <a:cubicBezTo>
                  <a:pt x="1380226" y="743310"/>
                  <a:pt x="1377350" y="1365849"/>
                  <a:pt x="1570007" y="1371600"/>
                </a:cubicBezTo>
                <a:cubicBezTo>
                  <a:pt x="1762664" y="1377351"/>
                  <a:pt x="2045898" y="986286"/>
                  <a:pt x="2329132" y="59522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57538E-C3DE-4AB2-B551-8925829CC685}"/>
              </a:ext>
            </a:extLst>
          </p:cNvPr>
          <p:cNvSpPr/>
          <p:nvPr/>
        </p:nvSpPr>
        <p:spPr>
          <a:xfrm>
            <a:off x="8554021" y="2013610"/>
            <a:ext cx="2290313" cy="845208"/>
          </a:xfrm>
          <a:custGeom>
            <a:avLst/>
            <a:gdLst>
              <a:gd name="connsiteX0" fmla="*/ 0 w 2363638"/>
              <a:gd name="connsiteY0" fmla="*/ 845208 h 845208"/>
              <a:gd name="connsiteX1" fmla="*/ 517585 w 2363638"/>
              <a:gd name="connsiteY1" fmla="*/ 8445 h 845208"/>
              <a:gd name="connsiteX2" fmla="*/ 1104181 w 2363638"/>
              <a:gd name="connsiteY2" fmla="*/ 396634 h 845208"/>
              <a:gd name="connsiteX3" fmla="*/ 1708030 w 2363638"/>
              <a:gd name="connsiteY3" fmla="*/ 111962 h 845208"/>
              <a:gd name="connsiteX4" fmla="*/ 2363638 w 2363638"/>
              <a:gd name="connsiteY4" fmla="*/ 318996 h 84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3638" h="845208">
                <a:moveTo>
                  <a:pt x="0" y="845208"/>
                </a:moveTo>
                <a:cubicBezTo>
                  <a:pt x="166777" y="464207"/>
                  <a:pt x="333555" y="83207"/>
                  <a:pt x="517585" y="8445"/>
                </a:cubicBezTo>
                <a:cubicBezTo>
                  <a:pt x="701615" y="-66317"/>
                  <a:pt x="905773" y="379381"/>
                  <a:pt x="1104181" y="396634"/>
                </a:cubicBezTo>
                <a:cubicBezTo>
                  <a:pt x="1302589" y="413887"/>
                  <a:pt x="1498121" y="124902"/>
                  <a:pt x="1708030" y="111962"/>
                </a:cubicBezTo>
                <a:cubicBezTo>
                  <a:pt x="1917939" y="99022"/>
                  <a:pt x="2140788" y="209009"/>
                  <a:pt x="2363638" y="31899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0E4964-7786-4132-A766-542CA5A12C2E}"/>
              </a:ext>
            </a:extLst>
          </p:cNvPr>
          <p:cNvSpPr/>
          <p:nvPr/>
        </p:nvSpPr>
        <p:spPr>
          <a:xfrm>
            <a:off x="8953459" y="4345425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877D27-B64C-45A1-B859-6BD878AFC2EF}"/>
              </a:ext>
            </a:extLst>
          </p:cNvPr>
          <p:cNvSpPr/>
          <p:nvPr/>
        </p:nvSpPr>
        <p:spPr>
          <a:xfrm>
            <a:off x="9371627" y="4469978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310B92-2970-48DA-A7D6-981EA91BF919}"/>
              </a:ext>
            </a:extLst>
          </p:cNvPr>
          <p:cNvSpPr/>
          <p:nvPr/>
        </p:nvSpPr>
        <p:spPr>
          <a:xfrm>
            <a:off x="9804852" y="4662158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3834C8-1722-4201-9199-2D023C0822ED}"/>
              </a:ext>
            </a:extLst>
          </p:cNvPr>
          <p:cNvSpPr/>
          <p:nvPr/>
        </p:nvSpPr>
        <p:spPr>
          <a:xfrm>
            <a:off x="10160903" y="5412656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E3C382-FE21-42E6-B49B-DF1B6B34B9B3}"/>
              </a:ext>
            </a:extLst>
          </p:cNvPr>
          <p:cNvSpPr/>
          <p:nvPr/>
        </p:nvSpPr>
        <p:spPr>
          <a:xfrm>
            <a:off x="10514586" y="5140080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845A20-D471-4AF3-ABCC-D8F5134724DC}"/>
              </a:ext>
            </a:extLst>
          </p:cNvPr>
          <p:cNvSpPr/>
          <p:nvPr/>
        </p:nvSpPr>
        <p:spPr>
          <a:xfrm>
            <a:off x="10883154" y="4699705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96742-2C4A-4019-8BDD-B498778CD622}"/>
              </a:ext>
            </a:extLst>
          </p:cNvPr>
          <p:cNvSpPr/>
          <p:nvPr/>
        </p:nvSpPr>
        <p:spPr>
          <a:xfrm>
            <a:off x="9371627" y="3615662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1BC9F7-408E-441D-82A9-AF1284ECE932}"/>
              </a:ext>
            </a:extLst>
          </p:cNvPr>
          <p:cNvSpPr/>
          <p:nvPr/>
        </p:nvSpPr>
        <p:spPr>
          <a:xfrm>
            <a:off x="9753093" y="2250335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5B73AD-FD83-4D2E-BCD7-7ECD4523E970}"/>
              </a:ext>
            </a:extLst>
          </p:cNvPr>
          <p:cNvSpPr/>
          <p:nvPr/>
        </p:nvSpPr>
        <p:spPr>
          <a:xfrm>
            <a:off x="8901700" y="1993592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004178-770A-42C6-A83B-487E0803DA2A}"/>
              </a:ext>
            </a:extLst>
          </p:cNvPr>
          <p:cNvSpPr/>
          <p:nvPr/>
        </p:nvSpPr>
        <p:spPr>
          <a:xfrm>
            <a:off x="9377572" y="2217558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B4BC28-8EFC-410C-B2BF-C60A2F88DD92}"/>
              </a:ext>
            </a:extLst>
          </p:cNvPr>
          <p:cNvSpPr/>
          <p:nvPr/>
        </p:nvSpPr>
        <p:spPr>
          <a:xfrm>
            <a:off x="8660353" y="2384952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B3D538-1C46-489B-855B-8B213E077C23}"/>
              </a:ext>
            </a:extLst>
          </p:cNvPr>
          <p:cNvSpPr/>
          <p:nvPr/>
        </p:nvSpPr>
        <p:spPr>
          <a:xfrm>
            <a:off x="10109144" y="2066835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702B4F-7ADE-45BF-8E76-F48E75AD19CC}"/>
              </a:ext>
            </a:extLst>
          </p:cNvPr>
          <p:cNvSpPr/>
          <p:nvPr/>
        </p:nvSpPr>
        <p:spPr>
          <a:xfrm>
            <a:off x="9943722" y="5042511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86D29E-439C-45B0-B252-FD18BF1E2EE9}"/>
              </a:ext>
            </a:extLst>
          </p:cNvPr>
          <p:cNvSpPr/>
          <p:nvPr/>
        </p:nvSpPr>
        <p:spPr>
          <a:xfrm>
            <a:off x="10142675" y="2732454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7E3D2F-BDEE-41CF-A266-792CB70BDE70}"/>
              </a:ext>
            </a:extLst>
          </p:cNvPr>
          <p:cNvSpPr/>
          <p:nvPr/>
        </p:nvSpPr>
        <p:spPr>
          <a:xfrm>
            <a:off x="10056455" y="3687659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89C6D46-7C26-4A52-ACBA-73FCBE41AEEB}"/>
              </a:ext>
            </a:extLst>
          </p:cNvPr>
          <p:cNvSpPr/>
          <p:nvPr/>
        </p:nvSpPr>
        <p:spPr>
          <a:xfrm>
            <a:off x="10410138" y="3772183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6ACBD-675C-432B-A1B9-EA04DEF7309F}"/>
              </a:ext>
            </a:extLst>
          </p:cNvPr>
          <p:cNvSpPr/>
          <p:nvPr/>
        </p:nvSpPr>
        <p:spPr>
          <a:xfrm>
            <a:off x="10448230" y="2690612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C932D8-B4E1-48E7-B492-430978F152FA}"/>
              </a:ext>
            </a:extLst>
          </p:cNvPr>
          <p:cNvSpPr/>
          <p:nvPr/>
        </p:nvSpPr>
        <p:spPr>
          <a:xfrm>
            <a:off x="10462827" y="2141796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6DFCFB-C9F2-430B-9899-61145347F79E}"/>
              </a:ext>
            </a:extLst>
          </p:cNvPr>
          <p:cNvSpPr/>
          <p:nvPr/>
        </p:nvSpPr>
        <p:spPr>
          <a:xfrm>
            <a:off x="10809828" y="2279777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508726-2EE6-4E1F-A324-EBC4243DB29E}"/>
              </a:ext>
            </a:extLst>
          </p:cNvPr>
          <p:cNvGrpSpPr/>
          <p:nvPr/>
        </p:nvGrpSpPr>
        <p:grpSpPr>
          <a:xfrm>
            <a:off x="8471183" y="2741533"/>
            <a:ext cx="2549105" cy="820544"/>
            <a:chOff x="8346057" y="3038344"/>
            <a:chExt cx="2549105" cy="82054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CCB36B-5FE0-4410-B375-798DF38B0C0D}"/>
                </a:ext>
              </a:extLst>
            </p:cNvPr>
            <p:cNvSpPr/>
            <p:nvPr/>
          </p:nvSpPr>
          <p:spPr>
            <a:xfrm>
              <a:off x="8475453" y="3038344"/>
              <a:ext cx="2389517" cy="493528"/>
            </a:xfrm>
            <a:custGeom>
              <a:avLst/>
              <a:gdLst>
                <a:gd name="connsiteX0" fmla="*/ 0 w 2587924"/>
                <a:gd name="connsiteY0" fmla="*/ 484901 h 493528"/>
                <a:gd name="connsiteX1" fmla="*/ 586596 w 2587924"/>
                <a:gd name="connsiteY1" fmla="*/ 165724 h 493528"/>
                <a:gd name="connsiteX2" fmla="*/ 1155939 w 2587924"/>
                <a:gd name="connsiteY2" fmla="*/ 320999 h 493528"/>
                <a:gd name="connsiteX3" fmla="*/ 2044460 w 2587924"/>
                <a:gd name="connsiteY3" fmla="*/ 1822 h 493528"/>
                <a:gd name="connsiteX4" fmla="*/ 2587924 w 2587924"/>
                <a:gd name="connsiteY4" fmla="*/ 493528 h 49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7924" h="493528">
                  <a:moveTo>
                    <a:pt x="0" y="484901"/>
                  </a:moveTo>
                  <a:cubicBezTo>
                    <a:pt x="196969" y="338971"/>
                    <a:pt x="393939" y="193041"/>
                    <a:pt x="586596" y="165724"/>
                  </a:cubicBezTo>
                  <a:cubicBezTo>
                    <a:pt x="779253" y="138407"/>
                    <a:pt x="912962" y="348316"/>
                    <a:pt x="1155939" y="320999"/>
                  </a:cubicBezTo>
                  <a:cubicBezTo>
                    <a:pt x="1398916" y="293682"/>
                    <a:pt x="1805796" y="-26933"/>
                    <a:pt x="2044460" y="1822"/>
                  </a:cubicBezTo>
                  <a:cubicBezTo>
                    <a:pt x="2283124" y="30577"/>
                    <a:pt x="2435524" y="262052"/>
                    <a:pt x="2587924" y="493528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CAE2E7-AE63-4212-81ED-17B3BA49FDB1}"/>
                </a:ext>
              </a:extLst>
            </p:cNvPr>
            <p:cNvSpPr/>
            <p:nvPr/>
          </p:nvSpPr>
          <p:spPr>
            <a:xfrm>
              <a:off x="8346057" y="3463004"/>
              <a:ext cx="129396" cy="12939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4D5C1C-05F4-4DC0-9D33-1337FD67C245}"/>
                </a:ext>
              </a:extLst>
            </p:cNvPr>
            <p:cNvSpPr/>
            <p:nvPr/>
          </p:nvSpPr>
          <p:spPr>
            <a:xfrm>
              <a:off x="8788626" y="3718497"/>
              <a:ext cx="120770" cy="1244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A4D4F43-A0E7-4778-AD2A-FA198F57D86E}"/>
                </a:ext>
              </a:extLst>
            </p:cNvPr>
            <p:cNvSpPr/>
            <p:nvPr/>
          </p:nvSpPr>
          <p:spPr>
            <a:xfrm>
              <a:off x="9666829" y="3734451"/>
              <a:ext cx="120770" cy="1244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16F0E33-1274-4598-B1B4-B515E916D41F}"/>
                </a:ext>
              </a:extLst>
            </p:cNvPr>
            <p:cNvSpPr/>
            <p:nvPr/>
          </p:nvSpPr>
          <p:spPr>
            <a:xfrm>
              <a:off x="9702560" y="3192527"/>
              <a:ext cx="120770" cy="1244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EBA58F-467A-4825-9C6E-C1B6D8BC3386}"/>
                </a:ext>
              </a:extLst>
            </p:cNvPr>
            <p:cNvSpPr/>
            <p:nvPr/>
          </p:nvSpPr>
          <p:spPr>
            <a:xfrm>
              <a:off x="8849011" y="3160671"/>
              <a:ext cx="120770" cy="1244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F2AE8B7-F84E-49C4-89BB-A3E918B18886}"/>
                </a:ext>
              </a:extLst>
            </p:cNvPr>
            <p:cNvSpPr/>
            <p:nvPr/>
          </p:nvSpPr>
          <p:spPr>
            <a:xfrm>
              <a:off x="9282953" y="3253609"/>
              <a:ext cx="120770" cy="1244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E54932-D9B1-4AB1-9E7D-FD3FDD847252}"/>
                </a:ext>
              </a:extLst>
            </p:cNvPr>
            <p:cNvSpPr/>
            <p:nvPr/>
          </p:nvSpPr>
          <p:spPr>
            <a:xfrm>
              <a:off x="10774392" y="3437627"/>
              <a:ext cx="120770" cy="1244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FC8862F2-0AFB-4412-911F-59CD486F5009}"/>
              </a:ext>
            </a:extLst>
          </p:cNvPr>
          <p:cNvSpPr/>
          <p:nvPr/>
        </p:nvSpPr>
        <p:spPr>
          <a:xfrm>
            <a:off x="10791646" y="3757003"/>
            <a:ext cx="120770" cy="1244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CD09B5-7EC2-42CB-9F47-8EF864271613}"/>
              </a:ext>
            </a:extLst>
          </p:cNvPr>
          <p:cNvSpPr/>
          <p:nvPr/>
        </p:nvSpPr>
        <p:spPr>
          <a:xfrm>
            <a:off x="8433632" y="2805298"/>
            <a:ext cx="129396" cy="1293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96F814-55B8-4D96-A4DD-496C6D57CEAE}"/>
              </a:ext>
            </a:extLst>
          </p:cNvPr>
          <p:cNvSpPr/>
          <p:nvPr/>
        </p:nvSpPr>
        <p:spPr>
          <a:xfrm>
            <a:off x="8483699" y="3478477"/>
            <a:ext cx="129396" cy="1293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31380B-0A4D-4B4E-B869-BD50E24E4D40}"/>
              </a:ext>
            </a:extLst>
          </p:cNvPr>
          <p:cNvSpPr/>
          <p:nvPr/>
        </p:nvSpPr>
        <p:spPr>
          <a:xfrm>
            <a:off x="8453361" y="4016076"/>
            <a:ext cx="129396" cy="1293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7C1D49-5246-4124-A125-8F228A2AB71D}"/>
                  </a:ext>
                </a:extLst>
              </p:cNvPr>
              <p:cNvSpPr txBox="1"/>
              <p:nvPr/>
            </p:nvSpPr>
            <p:spPr>
              <a:xfrm>
                <a:off x="10192969" y="1639974"/>
                <a:ext cx="130272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7C1D49-5246-4124-A125-8F228A2A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969" y="1639974"/>
                <a:ext cx="1302729" cy="389337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B859CE-F977-4456-9DD2-E4520410BA95}"/>
                  </a:ext>
                </a:extLst>
              </p:cNvPr>
              <p:cNvSpPr txBox="1"/>
              <p:nvPr/>
            </p:nvSpPr>
            <p:spPr>
              <a:xfrm>
                <a:off x="10801174" y="2664149"/>
                <a:ext cx="130272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B859CE-F977-4456-9DD2-E4520410B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174" y="2664149"/>
                <a:ext cx="1302729" cy="389337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943A26-04F1-4429-AE1E-C9BD68E6AA99}"/>
                  </a:ext>
                </a:extLst>
              </p:cNvPr>
              <p:cNvSpPr txBox="1"/>
              <p:nvPr/>
            </p:nvSpPr>
            <p:spPr>
              <a:xfrm>
                <a:off x="10530908" y="3439124"/>
                <a:ext cx="130272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943A26-04F1-4429-AE1E-C9BD68E6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908" y="3439124"/>
                <a:ext cx="130272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3886AF-A149-4FEF-9D9A-0539195CFB7B}"/>
                  </a:ext>
                </a:extLst>
              </p:cNvPr>
              <p:cNvSpPr txBox="1"/>
              <p:nvPr/>
            </p:nvSpPr>
            <p:spPr>
              <a:xfrm>
                <a:off x="10514586" y="4304250"/>
                <a:ext cx="130272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3886AF-A149-4FEF-9D9A-0539195CF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586" y="4304250"/>
                <a:ext cx="1302729" cy="389337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08A24B5-1E60-4B41-A85D-3FDE83E2F993}"/>
              </a:ext>
            </a:extLst>
          </p:cNvPr>
          <p:cNvSpPr txBox="1"/>
          <p:nvPr/>
        </p:nvSpPr>
        <p:spPr>
          <a:xfrm>
            <a:off x="462780" y="5264517"/>
            <a:ext cx="609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Balakrishnan, Anand, and Jyotirmoy V. Deshmukh. "Structured reward shaping using signal temporal logic specifications." </a:t>
            </a:r>
            <a:r>
              <a:rPr lang="en-US" sz="12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2019 IEEE/RSJ International Conference on Intelligent Robots and Systems (IROS)</a:t>
            </a:r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IEEE, 2019.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EF6B7F-E801-FFC7-D877-98F2EF31DBD4}"/>
              </a:ext>
            </a:extLst>
          </p:cNvPr>
          <p:cNvSpPr/>
          <p:nvPr/>
        </p:nvSpPr>
        <p:spPr>
          <a:xfrm>
            <a:off x="7955142" y="3349081"/>
            <a:ext cx="129396" cy="129396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D7F01-46CE-D7C1-ED2F-F10A2E4A40DC}"/>
              </a:ext>
            </a:extLst>
          </p:cNvPr>
          <p:cNvCxnSpPr>
            <a:cxnSpLocks/>
            <a:stCxn id="48" idx="7"/>
            <a:endCxn id="38" idx="3"/>
          </p:cNvCxnSpPr>
          <p:nvPr/>
        </p:nvCxnSpPr>
        <p:spPr>
          <a:xfrm flipV="1">
            <a:off x="8065588" y="2915744"/>
            <a:ext cx="386994" cy="452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77B063-C5CA-4F48-FF6D-0F1A1EAC14D9}"/>
              </a:ext>
            </a:extLst>
          </p:cNvPr>
          <p:cNvCxnSpPr>
            <a:cxnSpLocks/>
            <a:stCxn id="48" idx="6"/>
            <a:endCxn id="30" idx="2"/>
          </p:cNvCxnSpPr>
          <p:nvPr/>
        </p:nvCxnSpPr>
        <p:spPr>
          <a:xfrm flipV="1">
            <a:off x="8084538" y="3230891"/>
            <a:ext cx="386645" cy="182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15BB4A-48C7-8430-4C93-A64B881511C4}"/>
              </a:ext>
            </a:extLst>
          </p:cNvPr>
          <p:cNvCxnSpPr>
            <a:cxnSpLocks/>
            <a:stCxn id="48" idx="6"/>
            <a:endCxn id="39" idx="2"/>
          </p:cNvCxnSpPr>
          <p:nvPr/>
        </p:nvCxnSpPr>
        <p:spPr>
          <a:xfrm>
            <a:off x="8084538" y="3413779"/>
            <a:ext cx="399161" cy="12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D925783-4D09-4494-5A23-14C22C7B24E6}"/>
              </a:ext>
            </a:extLst>
          </p:cNvPr>
          <p:cNvCxnSpPr>
            <a:cxnSpLocks/>
            <a:stCxn id="48" idx="5"/>
            <a:endCxn id="40" idx="1"/>
          </p:cNvCxnSpPr>
          <p:nvPr/>
        </p:nvCxnSpPr>
        <p:spPr>
          <a:xfrm>
            <a:off x="8065588" y="3459527"/>
            <a:ext cx="406723" cy="57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DC76EA-31DB-4559-997A-06CDCF3D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Robustness-guided RL experiment</a:t>
            </a:r>
          </a:p>
        </p:txBody>
      </p:sp>
      <p:pic>
        <p:nvPicPr>
          <p:cNvPr id="5" name="vanilla-cartpole">
            <a:hlinkClick r:id="" action="ppaction://media"/>
            <a:extLst>
              <a:ext uri="{FF2B5EF4-FFF2-40B4-BE49-F238E27FC236}">
                <a16:creationId xmlns:a16="http://schemas.microsoft.com/office/drawing/2014/main" id="{5033E422-7DE6-49F8-BE23-236B368AC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124" y="1674130"/>
            <a:ext cx="4572000" cy="3048000"/>
          </a:xfrm>
          <a:prstGeom prst="rect">
            <a:avLst/>
          </a:prstGeom>
        </p:spPr>
      </p:pic>
      <p:pic>
        <p:nvPicPr>
          <p:cNvPr id="6" name="stl-cartpole">
            <a:hlinkClick r:id="" action="ppaction://media"/>
            <a:extLst>
              <a:ext uri="{FF2B5EF4-FFF2-40B4-BE49-F238E27FC236}">
                <a16:creationId xmlns:a16="http://schemas.microsoft.com/office/drawing/2014/main" id="{FB359941-0AA0-447A-B904-258179AE07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3186" y="1674130"/>
            <a:ext cx="45720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A349A-5395-455F-A62A-F5D395ECD1F4}"/>
              </a:ext>
            </a:extLst>
          </p:cNvPr>
          <p:cNvSpPr txBox="1"/>
          <p:nvPr/>
        </p:nvSpPr>
        <p:spPr>
          <a:xfrm>
            <a:off x="807124" y="121272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RL Agent: Iteration 729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4A274-8FBF-428C-8F1D-23BFED07BA3A}"/>
              </a:ext>
            </a:extLst>
          </p:cNvPr>
          <p:cNvSpPr txBox="1"/>
          <p:nvPr/>
        </p:nvSpPr>
        <p:spPr>
          <a:xfrm>
            <a:off x="6223186" y="121272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STL-reward shaped RL Agent: Iteration 343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FCA882-406F-4DE3-BDDE-D2CFF9E22F0A}"/>
              </a:ext>
            </a:extLst>
          </p:cNvPr>
          <p:cNvCxnSpPr>
            <a:cxnSpLocks/>
          </p:cNvCxnSpPr>
          <p:nvPr/>
        </p:nvCxnSpPr>
        <p:spPr>
          <a:xfrm>
            <a:off x="5801156" y="1052806"/>
            <a:ext cx="0" cy="399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DC461FB4-E1D7-4327-8582-C1E8C22CE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9" y="4991599"/>
            <a:ext cx="4805055" cy="8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CAE87-FDBD-45C6-AE3A-4C2E48830C97}"/>
                  </a:ext>
                </a:extLst>
              </p:cNvPr>
              <p:cNvSpPr txBox="1"/>
              <p:nvPr/>
            </p:nvSpPr>
            <p:spPr>
              <a:xfrm>
                <a:off x="5521324" y="5085124"/>
                <a:ext cx="6887254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Always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Eventually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&lt;0.01∧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CAE87-FDBD-45C6-AE3A-4C2E48830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324" y="5085124"/>
                <a:ext cx="6887254" cy="404983"/>
              </a:xfrm>
              <a:prstGeom prst="rect">
                <a:avLst/>
              </a:prstGeom>
              <a:blipFill>
                <a:blip r:embed="rId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3D5A6E-71BE-4F80-A9D2-E1A092F6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Automata based STL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C6CC6-7CB5-4F1B-BE24-FF5C3DFA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53" y="1705615"/>
            <a:ext cx="7043899" cy="202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9BB8F-28DC-457F-8B37-C630FF404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2" y="2101329"/>
            <a:ext cx="2914650" cy="291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B84546F0-C696-4DFB-BCCE-52521EA5C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2416" y="3485917"/>
                <a:ext cx="8037571" cy="26419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Objective:</a:t>
                </a:r>
              </a:p>
              <a:p>
                <a:r>
                  <a:rPr lang="en-US" sz="1800" dirty="0"/>
                  <a:t>Reach “D” by either going through A or B, or by going through C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sz="1800" dirty="0"/>
                  <a:t> is the initial location</a:t>
                </a:r>
              </a:p>
              <a:p>
                <a:pPr marL="0" indent="0">
                  <a:buNone/>
                </a:pPr>
                <a:r>
                  <a:rPr lang="en-US" sz="1800" i="1" dirty="0"/>
                  <a:t>Symbolic </a:t>
                </a:r>
                <a:r>
                  <a:rPr lang="en-US" sz="1800" dirty="0"/>
                  <a:t>automaton</a:t>
                </a:r>
              </a:p>
              <a:p>
                <a:r>
                  <a:rPr lang="en-US" sz="1800" dirty="0"/>
                  <a:t>Reads location of the agent and evaluates </a:t>
                </a:r>
                <a:r>
                  <a:rPr lang="en-US" sz="1800" i="1" dirty="0"/>
                  <a:t>symbolic </a:t>
                </a:r>
                <a:r>
                  <a:rPr lang="en-US" sz="1800" dirty="0"/>
                  <a:t>guards for A, B, C, D</a:t>
                </a:r>
              </a:p>
              <a:p>
                <a:r>
                  <a:rPr lang="en-US" sz="1800" dirty="0"/>
                  <a:t>Is a weighted automaton: can compute weighted distance of a trajectory from every path in the automaton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B84546F0-C696-4DFB-BCCE-52521EA5C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2416" y="3485917"/>
                <a:ext cx="8037571" cy="2641928"/>
              </a:xfrm>
              <a:blipFill>
                <a:blip r:embed="rId4"/>
                <a:stretch>
                  <a:fillRect l="-607" t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26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20876</TotalTime>
  <Words>1587</Words>
  <Application>Microsoft Office PowerPoint</Application>
  <PresentationFormat>Widescreen</PresentationFormat>
  <Paragraphs>168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Motivation: Reward functions for RL may not be well-designed</vt:lpstr>
      <vt:lpstr>Reinforcement Learning</vt:lpstr>
      <vt:lpstr>Classic RL on Markov Decision Processes</vt:lpstr>
      <vt:lpstr>Challenge: Temporal Logic specs induce non-Markovianity</vt:lpstr>
      <vt:lpstr>RL from logical specifications</vt:lpstr>
      <vt:lpstr>RL from Logical Specifications (LTL, STL, MTL)</vt:lpstr>
      <vt:lpstr>Bounded horizon nominal robustness [IROS 2019]</vt:lpstr>
      <vt:lpstr>Robustness-guided RL experiment</vt:lpstr>
      <vt:lpstr>Symbolic Automata based STL specifications</vt:lpstr>
      <vt:lpstr>Structure and meaning of a symbolic automaton</vt:lpstr>
      <vt:lpstr>Reward shaping with symbolic automaton objectives</vt:lpstr>
      <vt:lpstr>Symbolic Subtask progress Φ_sym (q,q′)</vt:lpstr>
      <vt:lpstr>Symbolic Potential Function</vt:lpstr>
      <vt:lpstr>PowerPoint Presentation</vt:lpstr>
      <vt:lpstr>Patrolling</vt:lpstr>
      <vt:lpstr>Sequential Reachability</vt:lpstr>
      <vt:lpstr>Choice in specifications</vt:lpstr>
      <vt:lpstr>Next Steps</vt:lpstr>
      <vt:lpstr>PowerPoint Presentation</vt:lpstr>
      <vt:lpstr>LfD + Temporal Logic objectives</vt:lpstr>
      <vt:lpstr>Challenge: Many specs &amp; sub-optimal, noisy demonstrations</vt:lpstr>
      <vt:lpstr>Reward Inference from good and bad demonstrations</vt:lpstr>
      <vt:lpstr>Learning from Demonstrations: case studies</vt:lpstr>
      <vt:lpstr>LfD: case studies</vt:lpstr>
      <vt:lpstr>LfD : case studies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101</cp:revision>
  <dcterms:created xsi:type="dcterms:W3CDTF">2018-01-04T23:14:16Z</dcterms:created>
  <dcterms:modified xsi:type="dcterms:W3CDTF">2022-10-07T19:13:34Z</dcterms:modified>
</cp:coreProperties>
</file>